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32"/>
  </p:notesMasterIdLst>
  <p:sldIdLst>
    <p:sldId id="265" r:id="rId2"/>
    <p:sldId id="267" r:id="rId3"/>
    <p:sldId id="305" r:id="rId4"/>
    <p:sldId id="268" r:id="rId5"/>
    <p:sldId id="304" r:id="rId6"/>
    <p:sldId id="271" r:id="rId7"/>
    <p:sldId id="289" r:id="rId8"/>
    <p:sldId id="272" r:id="rId9"/>
    <p:sldId id="274" r:id="rId10"/>
    <p:sldId id="275" r:id="rId11"/>
    <p:sldId id="258" r:id="rId12"/>
    <p:sldId id="277" r:id="rId13"/>
    <p:sldId id="279" r:id="rId14"/>
    <p:sldId id="283" r:id="rId15"/>
    <p:sldId id="290" r:id="rId16"/>
    <p:sldId id="291" r:id="rId17"/>
    <p:sldId id="292" r:id="rId18"/>
    <p:sldId id="293" r:id="rId19"/>
    <p:sldId id="294" r:id="rId20"/>
    <p:sldId id="295" r:id="rId21"/>
    <p:sldId id="284" r:id="rId22"/>
    <p:sldId id="297" r:id="rId23"/>
    <p:sldId id="296" r:id="rId24"/>
    <p:sldId id="298" r:id="rId25"/>
    <p:sldId id="286" r:id="rId26"/>
    <p:sldId id="285" r:id="rId27"/>
    <p:sldId id="299" r:id="rId28"/>
    <p:sldId id="300" r:id="rId29"/>
    <p:sldId id="263" r:id="rId30"/>
    <p:sldId id="303" r:id="rId31"/>
  </p:sldIdLst>
  <p:sldSz cx="9144000" cy="6858000" type="screen4x3"/>
  <p:notesSz cx="6858000" cy="9144000"/>
  <p:custDataLst>
    <p:tags r:id="rId33"/>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009999"/>
    <a:srgbClr val="FF3300"/>
    <a:srgbClr val="FF6633"/>
    <a:srgbClr val="F8F8F8"/>
    <a:srgbClr val="FFFF99"/>
    <a:srgbClr val="FFFF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742" autoAdjust="0"/>
    <p:restoredTop sz="90929"/>
  </p:normalViewPr>
  <p:slideViewPr>
    <p:cSldViewPr>
      <p:cViewPr>
        <p:scale>
          <a:sx n="74" d="100"/>
          <a:sy n="74" d="100"/>
        </p:scale>
        <p:origin x="-72" y="216"/>
      </p:cViewPr>
      <p:guideLst>
        <p:guide orient="horz" pos="1920"/>
        <p:guide orient="horz" pos="1776"/>
        <p:guide orient="horz" pos="1728"/>
        <p:guide pos="2112"/>
        <p:guide pos="1056"/>
        <p:guide pos="960"/>
        <p:guide pos="22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69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0" hangingPunct="0">
              <a:defRPr sz="1200"/>
            </a:lvl1pPr>
          </a:lstStyle>
          <a:p>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eaLnBrk="0" hangingPunct="0">
              <a:defRPr sz="1200"/>
            </a:lvl1pPr>
          </a:lstStyle>
          <a:p>
            <a:endParaRPr lang="en-US"/>
          </a:p>
        </p:txBody>
      </p:sp>
      <p:sp>
        <p:nvSpPr>
          <p:cNvPr id="10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eaLnBrk="0" hangingPunct="0">
              <a:defRPr sz="1200"/>
            </a:lvl1pPr>
          </a:lstStyle>
          <a:p>
            <a:fld id="{957EF566-91F1-4E21-A737-62847172B813}" type="slidenum">
              <a:rPr lang="en-US"/>
              <a:pPr/>
              <a:t>‹#›</a:t>
            </a:fld>
            <a:endParaRPr lang="en-US"/>
          </a:p>
        </p:txBody>
      </p:sp>
    </p:spTree>
    <p:extLst>
      <p:ext uri="{BB962C8B-B14F-4D97-AF65-F5344CB8AC3E}">
        <p14:creationId xmlns:p14="http://schemas.microsoft.com/office/powerpoint/2010/main" val="35735218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3C5DD3-4376-4CBA-B4B6-C5F43696B28E}" type="slidenum">
              <a:rPr lang="en-US"/>
              <a:pPr/>
              <a:t>11</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pPr lvl="0"/>
            <a:r>
              <a:rPr lang="en-US" noProof="0" smtClean="0"/>
              <a:t>Click to edit Master title style</a:t>
            </a:r>
          </a:p>
        </p:txBody>
      </p:sp>
      <p:sp>
        <p:nvSpPr>
          <p:cNvPr id="37891"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pPr lvl="0"/>
            <a:r>
              <a:rPr lang="en-US" noProof="0" smtClean="0"/>
              <a:t>Click to edit Master subtitle style</a:t>
            </a:r>
          </a:p>
        </p:txBody>
      </p:sp>
      <p:grpSp>
        <p:nvGrpSpPr>
          <p:cNvPr id="37892" name="Group 4"/>
          <p:cNvGrpSpPr>
            <a:grpSpLocks/>
          </p:cNvGrpSpPr>
          <p:nvPr/>
        </p:nvGrpSpPr>
        <p:grpSpPr bwMode="auto">
          <a:xfrm>
            <a:off x="177800" y="230188"/>
            <a:ext cx="203200" cy="6503987"/>
            <a:chOff x="112" y="145"/>
            <a:chExt cx="128" cy="4097"/>
          </a:xfrm>
        </p:grpSpPr>
        <p:sp>
          <p:nvSpPr>
            <p:cNvPr id="37893"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4"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grpSp>
        <p:nvGrpSpPr>
          <p:cNvPr id="37895" name="Group 7"/>
          <p:cNvGrpSpPr>
            <a:grpSpLocks/>
          </p:cNvGrpSpPr>
          <p:nvPr/>
        </p:nvGrpSpPr>
        <p:grpSpPr bwMode="auto">
          <a:xfrm>
            <a:off x="8793163" y="220663"/>
            <a:ext cx="198437" cy="6408737"/>
            <a:chOff x="5539" y="139"/>
            <a:chExt cx="125" cy="4037"/>
          </a:xfrm>
        </p:grpSpPr>
        <p:sp>
          <p:nvSpPr>
            <p:cNvPr id="37896"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7"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898" name="Group 10"/>
          <p:cNvGrpSpPr>
            <a:grpSpLocks/>
          </p:cNvGrpSpPr>
          <p:nvPr/>
        </p:nvGrpSpPr>
        <p:grpSpPr bwMode="auto">
          <a:xfrm>
            <a:off x="412750" y="6477000"/>
            <a:ext cx="8686800" cy="228600"/>
            <a:chOff x="260" y="4080"/>
            <a:chExt cx="5472" cy="144"/>
          </a:xfrm>
        </p:grpSpPr>
        <p:sp>
          <p:nvSpPr>
            <p:cNvPr id="37899"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0"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01" name="Group 13"/>
          <p:cNvGrpSpPr>
            <a:grpSpLocks/>
          </p:cNvGrpSpPr>
          <p:nvPr/>
        </p:nvGrpSpPr>
        <p:grpSpPr bwMode="auto">
          <a:xfrm>
            <a:off x="76200" y="176213"/>
            <a:ext cx="8745538" cy="161925"/>
            <a:chOff x="48" y="111"/>
            <a:chExt cx="5509" cy="102"/>
          </a:xfrm>
        </p:grpSpPr>
        <p:sp>
          <p:nvSpPr>
            <p:cNvPr id="37902"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3" name="Rectangle 15"/>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904" name="Rectangle 16"/>
          <p:cNvSpPr>
            <a:spLocks noGrp="1" noChangeArrowheads="1"/>
          </p:cNvSpPr>
          <p:nvPr>
            <p:ph type="dt" sz="half" idx="2"/>
          </p:nvPr>
        </p:nvSpPr>
        <p:spPr/>
        <p:txBody>
          <a:bodyPr/>
          <a:lstStyle>
            <a:lvl1pPr>
              <a:defRPr/>
            </a:lvl1pPr>
          </a:lstStyle>
          <a:p>
            <a:endParaRPr lang="en-US"/>
          </a:p>
        </p:txBody>
      </p:sp>
      <p:sp>
        <p:nvSpPr>
          <p:cNvPr id="37905" name="Rectangle 17"/>
          <p:cNvSpPr>
            <a:spLocks noGrp="1" noChangeArrowheads="1"/>
          </p:cNvSpPr>
          <p:nvPr>
            <p:ph type="ftr" sz="quarter" idx="3"/>
          </p:nvPr>
        </p:nvSpPr>
        <p:spPr>
          <a:extLst>
            <a:ext uri="{909E8E84-426E-40DD-AFC4-6F175D3DCCD1}">
              <a14:hiddenFill xmlns:a14="http://schemas.microsoft.com/office/drawing/2010/main">
                <a:solidFill>
                  <a:schemeClr val="accent1"/>
                </a:solidFill>
              </a14:hiddenFill>
            </a:ext>
          </a:extLst>
        </p:spPr>
        <p:txBody>
          <a:bodyPr/>
          <a:lstStyle>
            <a:lvl1pPr>
              <a:defRPr/>
            </a:lvl1pPr>
          </a:lstStyle>
          <a:p>
            <a:endParaRPr lang="en-US"/>
          </a:p>
        </p:txBody>
      </p:sp>
      <p:sp>
        <p:nvSpPr>
          <p:cNvPr id="37906" name="Rectangle 18"/>
          <p:cNvSpPr>
            <a:spLocks noGrp="1" noChangeArrowheads="1"/>
          </p:cNvSpPr>
          <p:nvPr>
            <p:ph type="sldNum" sz="quarter" idx="4"/>
          </p:nvPr>
        </p:nvSpPr>
        <p:spPr/>
        <p:txBody>
          <a:bodyPr/>
          <a:lstStyle>
            <a:lvl1pPr>
              <a:defRPr/>
            </a:lvl1pPr>
          </a:lstStyle>
          <a:p>
            <a:fld id="{F7FAF262-6873-46C5-A150-34EB1A0A9BD8}" type="slidenum">
              <a:rPr lang="en-US"/>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ppt_x"/>
                                          </p:val>
                                        </p:tav>
                                        <p:tav tm="100000">
                                          <p:val>
                                            <p:strVal val="#ppt_x"/>
                                          </p:val>
                                        </p:tav>
                                      </p:tavLst>
                                    </p:anim>
                                    <p:anim calcmode="lin" valueType="num">
                                      <p:cBhvr additive="base">
                                        <p:cTn id="8" dur="500" fill="hold"/>
                                        <p:tgtEl>
                                          <p:spTgt spid="3789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7898"/>
                                        </p:tgtEl>
                                        <p:attrNameLst>
                                          <p:attrName>style.visibility</p:attrName>
                                        </p:attrNameLst>
                                      </p:cBhvr>
                                      <p:to>
                                        <p:strVal val="visible"/>
                                      </p:to>
                                    </p:set>
                                    <p:anim calcmode="lin" valueType="num">
                                      <p:cBhvr additive="base">
                                        <p:cTn id="12" dur="500" fill="hold"/>
                                        <p:tgtEl>
                                          <p:spTgt spid="37898"/>
                                        </p:tgtEl>
                                        <p:attrNameLst>
                                          <p:attrName>ppt_x</p:attrName>
                                        </p:attrNameLst>
                                      </p:cBhvr>
                                      <p:tavLst>
                                        <p:tav tm="0">
                                          <p:val>
                                            <p:strVal val="0-#ppt_w/2"/>
                                          </p:val>
                                        </p:tav>
                                        <p:tav tm="100000">
                                          <p:val>
                                            <p:strVal val="#ppt_x"/>
                                          </p:val>
                                        </p:tav>
                                      </p:tavLst>
                                    </p:anim>
                                    <p:anim calcmode="lin" valueType="num">
                                      <p:cBhvr additive="base">
                                        <p:cTn id="13" dur="500" fill="hold"/>
                                        <p:tgtEl>
                                          <p:spTgt spid="3789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37895"/>
                                        </p:tgtEl>
                                        <p:attrNameLst>
                                          <p:attrName>style.visibility</p:attrName>
                                        </p:attrNameLst>
                                      </p:cBhvr>
                                      <p:to>
                                        <p:strVal val="visible"/>
                                      </p:to>
                                    </p:set>
                                    <p:anim calcmode="lin" valueType="num">
                                      <p:cBhvr additive="base">
                                        <p:cTn id="17" dur="500" fill="hold"/>
                                        <p:tgtEl>
                                          <p:spTgt spid="37895"/>
                                        </p:tgtEl>
                                        <p:attrNameLst>
                                          <p:attrName>ppt_x</p:attrName>
                                        </p:attrNameLst>
                                      </p:cBhvr>
                                      <p:tavLst>
                                        <p:tav tm="0">
                                          <p:val>
                                            <p:strVal val="#ppt_x"/>
                                          </p:val>
                                        </p:tav>
                                        <p:tav tm="100000">
                                          <p:val>
                                            <p:strVal val="#ppt_x"/>
                                          </p:val>
                                        </p:tav>
                                      </p:tavLst>
                                    </p:anim>
                                    <p:anim calcmode="lin" valueType="num">
                                      <p:cBhvr additive="base">
                                        <p:cTn id="18" dur="500" fill="hold"/>
                                        <p:tgtEl>
                                          <p:spTgt spid="3789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37901"/>
                                        </p:tgtEl>
                                        <p:attrNameLst>
                                          <p:attrName>style.visibility</p:attrName>
                                        </p:attrNameLst>
                                      </p:cBhvr>
                                      <p:to>
                                        <p:strVal val="visible"/>
                                      </p:to>
                                    </p:set>
                                    <p:anim calcmode="lin" valueType="num">
                                      <p:cBhvr additive="base">
                                        <p:cTn id="22" dur="500" fill="hold"/>
                                        <p:tgtEl>
                                          <p:spTgt spid="37901"/>
                                        </p:tgtEl>
                                        <p:attrNameLst>
                                          <p:attrName>ppt_x</p:attrName>
                                        </p:attrNameLst>
                                      </p:cBhvr>
                                      <p:tavLst>
                                        <p:tav tm="0">
                                          <p:val>
                                            <p:strVal val="1+#ppt_w/2"/>
                                          </p:val>
                                        </p:tav>
                                        <p:tav tm="100000">
                                          <p:val>
                                            <p:strVal val="#ppt_x"/>
                                          </p:val>
                                        </p:tav>
                                      </p:tavLst>
                                    </p:anim>
                                    <p:anim calcmode="lin" valueType="num">
                                      <p:cBhvr additive="base">
                                        <p:cTn id="23" dur="500" fill="hold"/>
                                        <p:tgtEl>
                                          <p:spTgt spid="37901"/>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37890"/>
                                        </p:tgtEl>
                                        <p:attrNameLst>
                                          <p:attrName>style.visibility</p:attrName>
                                        </p:attrNameLst>
                                      </p:cBhvr>
                                      <p:to>
                                        <p:strVal val="visible"/>
                                      </p:to>
                                    </p:set>
                                    <p:animEffect transition="in" filter="dissolve">
                                      <p:cBhvr>
                                        <p:cTn id="27" dur="500"/>
                                        <p:tgtEl>
                                          <p:spTgt spid="37890"/>
                                        </p:tgtEl>
                                      </p:cBhvr>
                                    </p:animEffect>
                                  </p:childTnLst>
                                </p:cTn>
                              </p:par>
                            </p:childTnLst>
                          </p:cTn>
                        </p:par>
                        <p:par>
                          <p:cTn id="28" fill="hold" nodeType="afterGroup">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7891">
                                            <p:txEl>
                                              <p:pRg st="0" end="0"/>
                                            </p:txEl>
                                          </p:spTgt>
                                        </p:tgtEl>
                                        <p:attrNameLst>
                                          <p:attrName>style.visibility</p:attrName>
                                        </p:attrNameLst>
                                      </p:cBhvr>
                                      <p:to>
                                        <p:strVal val="visible"/>
                                      </p:to>
                                    </p:set>
                                    <p:animEffect transition="in" filter="dissolve">
                                      <p:cBhvr>
                                        <p:cTn id="31"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37891"/>
                        </p:tgtEl>
                        <p:attrNameLst>
                          <p:attrName>style.visibility</p:attrName>
                        </p:attrNameLst>
                      </p:cBhvr>
                      <p:to>
                        <p:strVal val="visible"/>
                      </p:to>
                    </p:set>
                    <p:animEffect transition="in" filter="dissolve">
                      <p:cBhvr>
                        <p:cTn dur="500"/>
                        <p:tgtEl>
                          <p:spTgt spid="3789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51EB74-17E5-40FE-983E-9D67297A5BDF}" type="slidenum">
              <a:rPr lang="en-US"/>
              <a:pPr/>
              <a:t>‹#›</a:t>
            </a:fld>
            <a:endParaRPr lang="en-US"/>
          </a:p>
        </p:txBody>
      </p:sp>
    </p:spTree>
    <p:extLst>
      <p:ext uri="{BB962C8B-B14F-4D97-AF65-F5344CB8AC3E}">
        <p14:creationId xmlns:p14="http://schemas.microsoft.com/office/powerpoint/2010/main" val="60970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E6DC7B-9038-4A24-B375-91FE27A374BC}" type="slidenum">
              <a:rPr lang="en-US"/>
              <a:pPr/>
              <a:t>‹#›</a:t>
            </a:fld>
            <a:endParaRPr lang="en-US"/>
          </a:p>
        </p:txBody>
      </p:sp>
    </p:spTree>
    <p:extLst>
      <p:ext uri="{BB962C8B-B14F-4D97-AF65-F5344CB8AC3E}">
        <p14:creationId xmlns:p14="http://schemas.microsoft.com/office/powerpoint/2010/main" val="1051332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295400"/>
            <a:ext cx="3810000" cy="4648200"/>
          </a:xfrm>
        </p:spPr>
        <p:txBody>
          <a:bodyPr/>
          <a:lstStyle/>
          <a:p>
            <a:endParaRPr lang="en-US"/>
          </a:p>
        </p:txBody>
      </p:sp>
      <p:sp>
        <p:nvSpPr>
          <p:cNvPr id="4" name="Text Placeholder 3"/>
          <p:cNvSpPr>
            <a:spLocks noGrp="1"/>
          </p:cNvSpPr>
          <p:nvPr>
            <p:ph type="body" sz="half" idx="2"/>
          </p:nvPr>
        </p:nvSpPr>
        <p:spPr>
          <a:xfrm>
            <a:off x="46482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81000" y="601503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0150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58000" y="6015038"/>
            <a:ext cx="1905000" cy="457200"/>
          </a:xfrm>
        </p:spPr>
        <p:txBody>
          <a:bodyPr/>
          <a:lstStyle>
            <a:lvl1pPr>
              <a:defRPr/>
            </a:lvl1pPr>
          </a:lstStyle>
          <a:p>
            <a:fld id="{CEE727E9-E4AC-4E71-9CA1-AD6E3002A6D7}" type="slidenum">
              <a:rPr lang="en-US"/>
              <a:pPr/>
              <a:t>‹#›</a:t>
            </a:fld>
            <a:endParaRPr lang="en-US"/>
          </a:p>
        </p:txBody>
      </p:sp>
    </p:spTree>
    <p:extLst>
      <p:ext uri="{BB962C8B-B14F-4D97-AF65-F5344CB8AC3E}">
        <p14:creationId xmlns:p14="http://schemas.microsoft.com/office/powerpoint/2010/main" val="734966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95400"/>
            <a:ext cx="7772400" cy="4648200"/>
          </a:xfrm>
        </p:spPr>
        <p:txBody>
          <a:bodyPr/>
          <a:lstStyle/>
          <a:p>
            <a:endParaRPr lang="en-US"/>
          </a:p>
        </p:txBody>
      </p:sp>
      <p:sp>
        <p:nvSpPr>
          <p:cNvPr id="4" name="Date Placeholder 3"/>
          <p:cNvSpPr>
            <a:spLocks noGrp="1"/>
          </p:cNvSpPr>
          <p:nvPr>
            <p:ph type="dt" sz="half" idx="10"/>
          </p:nvPr>
        </p:nvSpPr>
        <p:spPr>
          <a:xfrm>
            <a:off x="381000" y="6015038"/>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015038"/>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858000" y="6015038"/>
            <a:ext cx="1905000" cy="457200"/>
          </a:xfrm>
        </p:spPr>
        <p:txBody>
          <a:bodyPr/>
          <a:lstStyle>
            <a:lvl1pPr>
              <a:defRPr/>
            </a:lvl1pPr>
          </a:lstStyle>
          <a:p>
            <a:fld id="{03097AE2-3C7A-4C40-B7B8-027E05546694}" type="slidenum">
              <a:rPr lang="en-US"/>
              <a:pPr/>
              <a:t>‹#›</a:t>
            </a:fld>
            <a:endParaRPr lang="en-US"/>
          </a:p>
        </p:txBody>
      </p:sp>
    </p:spTree>
    <p:extLst>
      <p:ext uri="{BB962C8B-B14F-4D97-AF65-F5344CB8AC3E}">
        <p14:creationId xmlns:p14="http://schemas.microsoft.com/office/powerpoint/2010/main" val="293827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29DD83-ED69-4BF0-8154-F4FA39052DB7}" type="slidenum">
              <a:rPr lang="en-US"/>
              <a:pPr/>
              <a:t>‹#›</a:t>
            </a:fld>
            <a:endParaRPr lang="en-US"/>
          </a:p>
        </p:txBody>
      </p:sp>
    </p:spTree>
    <p:extLst>
      <p:ext uri="{BB962C8B-B14F-4D97-AF65-F5344CB8AC3E}">
        <p14:creationId xmlns:p14="http://schemas.microsoft.com/office/powerpoint/2010/main" val="325198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B3E96D-4A52-45A6-82DC-F17676C22AB0}" type="slidenum">
              <a:rPr lang="en-US"/>
              <a:pPr/>
              <a:t>‹#›</a:t>
            </a:fld>
            <a:endParaRPr lang="en-US"/>
          </a:p>
        </p:txBody>
      </p:sp>
    </p:spTree>
    <p:extLst>
      <p:ext uri="{BB962C8B-B14F-4D97-AF65-F5344CB8AC3E}">
        <p14:creationId xmlns:p14="http://schemas.microsoft.com/office/powerpoint/2010/main" val="75903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3D87B6-E07B-4420-AA50-051064E264B3}" type="slidenum">
              <a:rPr lang="en-US"/>
              <a:pPr/>
              <a:t>‹#›</a:t>
            </a:fld>
            <a:endParaRPr lang="en-US"/>
          </a:p>
        </p:txBody>
      </p:sp>
    </p:spTree>
    <p:extLst>
      <p:ext uri="{BB962C8B-B14F-4D97-AF65-F5344CB8AC3E}">
        <p14:creationId xmlns:p14="http://schemas.microsoft.com/office/powerpoint/2010/main" val="67109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FBAD296-4A70-412B-A989-56796992D252}" type="slidenum">
              <a:rPr lang="en-US"/>
              <a:pPr/>
              <a:t>‹#›</a:t>
            </a:fld>
            <a:endParaRPr lang="en-US"/>
          </a:p>
        </p:txBody>
      </p:sp>
    </p:spTree>
    <p:extLst>
      <p:ext uri="{BB962C8B-B14F-4D97-AF65-F5344CB8AC3E}">
        <p14:creationId xmlns:p14="http://schemas.microsoft.com/office/powerpoint/2010/main" val="180889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7B3E58C-C741-42BF-8D3B-4EFC06B35D6F}" type="slidenum">
              <a:rPr lang="en-US"/>
              <a:pPr/>
              <a:t>‹#›</a:t>
            </a:fld>
            <a:endParaRPr lang="en-US"/>
          </a:p>
        </p:txBody>
      </p:sp>
    </p:spTree>
    <p:extLst>
      <p:ext uri="{BB962C8B-B14F-4D97-AF65-F5344CB8AC3E}">
        <p14:creationId xmlns:p14="http://schemas.microsoft.com/office/powerpoint/2010/main" val="247922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305802B-0910-466E-A4AE-55C085EE7529}" type="slidenum">
              <a:rPr lang="en-US"/>
              <a:pPr/>
              <a:t>‹#›</a:t>
            </a:fld>
            <a:endParaRPr lang="en-US"/>
          </a:p>
        </p:txBody>
      </p:sp>
    </p:spTree>
    <p:extLst>
      <p:ext uri="{BB962C8B-B14F-4D97-AF65-F5344CB8AC3E}">
        <p14:creationId xmlns:p14="http://schemas.microsoft.com/office/powerpoint/2010/main" val="359187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FEC588-3851-4446-9777-CDB3409AA7B9}" type="slidenum">
              <a:rPr lang="en-US"/>
              <a:pPr/>
              <a:t>‹#›</a:t>
            </a:fld>
            <a:endParaRPr lang="en-US"/>
          </a:p>
        </p:txBody>
      </p:sp>
    </p:spTree>
    <p:extLst>
      <p:ext uri="{BB962C8B-B14F-4D97-AF65-F5344CB8AC3E}">
        <p14:creationId xmlns:p14="http://schemas.microsoft.com/office/powerpoint/2010/main" val="184964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A42543-C784-4B11-80CD-B58568B60B7B}" type="slidenum">
              <a:rPr lang="en-US"/>
              <a:pPr/>
              <a:t>‹#›</a:t>
            </a:fld>
            <a:endParaRPr lang="en-US"/>
          </a:p>
        </p:txBody>
      </p:sp>
    </p:spTree>
    <p:extLst>
      <p:ext uri="{BB962C8B-B14F-4D97-AF65-F5344CB8AC3E}">
        <p14:creationId xmlns:p14="http://schemas.microsoft.com/office/powerpoint/2010/main" val="123831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bwMode="auto">
          <a:xfrm>
            <a:off x="381000" y="381000"/>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6867" name="Rectangle 1027"/>
          <p:cNvSpPr>
            <a:spLocks noGrp="1" noChangeArrowheads="1"/>
          </p:cNvSpPr>
          <p:nvPr>
            <p:ph type="body" idx="1"/>
          </p:nvPr>
        </p:nvSpPr>
        <p:spPr bwMode="auto">
          <a:xfrm>
            <a:off x="685800" y="1295400"/>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8" name="Rectangle 1028"/>
          <p:cNvSpPr>
            <a:spLocks noGrp="1" noChangeArrowheads="1"/>
          </p:cNvSpPr>
          <p:nvPr>
            <p:ph type="dt" sz="half" idx="2"/>
          </p:nvPr>
        </p:nvSpPr>
        <p:spPr bwMode="auto">
          <a:xfrm>
            <a:off x="381000" y="60150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bg2"/>
                </a:solidFill>
                <a:latin typeface="+mn-lt"/>
              </a:defRPr>
            </a:lvl1pPr>
          </a:lstStyle>
          <a:p>
            <a:endParaRPr lang="en-US"/>
          </a:p>
        </p:txBody>
      </p:sp>
      <p:sp>
        <p:nvSpPr>
          <p:cNvPr id="36869" name="Rectangle 1029"/>
          <p:cNvSpPr>
            <a:spLocks noGrp="1" noChangeArrowheads="1"/>
          </p:cNvSpPr>
          <p:nvPr>
            <p:ph type="ftr" sz="quarter" idx="3"/>
          </p:nvPr>
        </p:nvSpPr>
        <p:spPr bwMode="auto">
          <a:xfrm>
            <a:off x="3124200" y="6015038"/>
            <a:ext cx="2895600"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bg2"/>
                </a:solidFill>
                <a:latin typeface="+mn-lt"/>
              </a:defRPr>
            </a:lvl1pPr>
          </a:lstStyle>
          <a:p>
            <a:endParaRPr lang="en-US"/>
          </a:p>
        </p:txBody>
      </p:sp>
      <p:sp>
        <p:nvSpPr>
          <p:cNvPr id="36870" name="Rectangle 1030"/>
          <p:cNvSpPr>
            <a:spLocks noGrp="1" noChangeArrowheads="1"/>
          </p:cNvSpPr>
          <p:nvPr>
            <p:ph type="sldNum" sz="quarter" idx="4"/>
          </p:nvPr>
        </p:nvSpPr>
        <p:spPr bwMode="auto">
          <a:xfrm>
            <a:off x="6858000" y="60150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bg2"/>
                </a:solidFill>
                <a:latin typeface="+mn-lt"/>
              </a:defRPr>
            </a:lvl1pPr>
          </a:lstStyle>
          <a:p>
            <a:fld id="{361300B6-2086-4FEF-9B15-74F292FB7FD7}" type="slidenum">
              <a:rPr lang="en-US"/>
              <a:pPr/>
              <a:t>‹#›</a:t>
            </a:fld>
            <a:endParaRPr lang="en-US"/>
          </a:p>
        </p:txBody>
      </p:sp>
      <p:grpSp>
        <p:nvGrpSpPr>
          <p:cNvPr id="36871" name="Group 1031"/>
          <p:cNvGrpSpPr>
            <a:grpSpLocks/>
          </p:cNvGrpSpPr>
          <p:nvPr/>
        </p:nvGrpSpPr>
        <p:grpSpPr bwMode="auto">
          <a:xfrm>
            <a:off x="177800" y="230188"/>
            <a:ext cx="203200" cy="6503987"/>
            <a:chOff x="112" y="145"/>
            <a:chExt cx="128" cy="4097"/>
          </a:xfrm>
        </p:grpSpPr>
        <p:sp>
          <p:nvSpPr>
            <p:cNvPr id="36872" name="Rectangle 1032"/>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3" name="Rectangle 1033"/>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grpSp>
        <p:nvGrpSpPr>
          <p:cNvPr id="36874" name="Group 1034"/>
          <p:cNvGrpSpPr>
            <a:grpSpLocks/>
          </p:cNvGrpSpPr>
          <p:nvPr/>
        </p:nvGrpSpPr>
        <p:grpSpPr bwMode="auto">
          <a:xfrm>
            <a:off x="8793163" y="220663"/>
            <a:ext cx="198437" cy="6408737"/>
            <a:chOff x="5539" y="139"/>
            <a:chExt cx="125" cy="4037"/>
          </a:xfrm>
        </p:grpSpPr>
        <p:sp>
          <p:nvSpPr>
            <p:cNvPr id="36875" name="Rectangle 1035"/>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6" name="Rectangle 1036"/>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877" name="Group 1037"/>
          <p:cNvGrpSpPr>
            <a:grpSpLocks/>
          </p:cNvGrpSpPr>
          <p:nvPr/>
        </p:nvGrpSpPr>
        <p:grpSpPr bwMode="auto">
          <a:xfrm>
            <a:off x="412750" y="6477000"/>
            <a:ext cx="8686800" cy="228600"/>
            <a:chOff x="260" y="4080"/>
            <a:chExt cx="5472" cy="144"/>
          </a:xfrm>
        </p:grpSpPr>
        <p:sp>
          <p:nvSpPr>
            <p:cNvPr id="36878" name="Rectangle 1038"/>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9" name="Rectangle 1039"/>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880" name="Group 1040"/>
          <p:cNvGrpSpPr>
            <a:grpSpLocks/>
          </p:cNvGrpSpPr>
          <p:nvPr/>
        </p:nvGrpSpPr>
        <p:grpSpPr bwMode="auto">
          <a:xfrm>
            <a:off x="76200" y="176213"/>
            <a:ext cx="8745538" cy="161925"/>
            <a:chOff x="48" y="111"/>
            <a:chExt cx="5509" cy="102"/>
          </a:xfrm>
        </p:grpSpPr>
        <p:sp>
          <p:nvSpPr>
            <p:cNvPr id="36881" name="Rectangle 1041"/>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2" name="Rectangle 1042"/>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883" name="Group 1043"/>
          <p:cNvGrpSpPr>
            <a:grpSpLocks/>
          </p:cNvGrpSpPr>
          <p:nvPr/>
        </p:nvGrpSpPr>
        <p:grpSpPr bwMode="auto">
          <a:xfrm>
            <a:off x="71438" y="176213"/>
            <a:ext cx="8745537" cy="161925"/>
            <a:chOff x="48" y="111"/>
            <a:chExt cx="5509" cy="102"/>
          </a:xfrm>
        </p:grpSpPr>
        <p:sp>
          <p:nvSpPr>
            <p:cNvPr id="36884" name="Rectangle 104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5" name="Rectangle 1045"/>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6883"/>
                                        </p:tgtEl>
                                        <p:attrNameLst>
                                          <p:attrName>style.visibility</p:attrName>
                                        </p:attrNameLst>
                                      </p:cBhvr>
                                      <p:to>
                                        <p:strVal val="visible"/>
                                      </p:to>
                                    </p:set>
                                    <p:anim calcmode="lin" valueType="num">
                                      <p:cBhvr additive="base">
                                        <p:cTn id="7" dur="500" fill="hold"/>
                                        <p:tgtEl>
                                          <p:spTgt spid="36883"/>
                                        </p:tgtEl>
                                        <p:attrNameLst>
                                          <p:attrName>ppt_x</p:attrName>
                                        </p:attrNameLst>
                                      </p:cBhvr>
                                      <p:tavLst>
                                        <p:tav tm="0">
                                          <p:val>
                                            <p:strVal val="1+#ppt_w/2"/>
                                          </p:val>
                                        </p:tav>
                                        <p:tav tm="100000">
                                          <p:val>
                                            <p:strVal val="#ppt_x"/>
                                          </p:val>
                                        </p:tav>
                                      </p:tavLst>
                                    </p:anim>
                                    <p:anim calcmode="lin" valueType="num">
                                      <p:cBhvr additive="base">
                                        <p:cTn id="8" dur="500" fill="hold"/>
                                        <p:tgtEl>
                                          <p:spTgt spid="368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Tahoma" pitchFamily="34" charset="0"/>
        </a:defRPr>
      </a:lvl2pPr>
      <a:lvl3pPr algn="l" rtl="0" fontAlgn="base">
        <a:spcBef>
          <a:spcPct val="0"/>
        </a:spcBef>
        <a:spcAft>
          <a:spcPct val="0"/>
        </a:spcAft>
        <a:defRPr sz="3600">
          <a:solidFill>
            <a:schemeClr val="tx2"/>
          </a:solidFill>
          <a:latin typeface="Tahoma" pitchFamily="34" charset="0"/>
        </a:defRPr>
      </a:lvl3pPr>
      <a:lvl4pPr algn="l" rtl="0" fontAlgn="base">
        <a:spcBef>
          <a:spcPct val="0"/>
        </a:spcBef>
        <a:spcAft>
          <a:spcPct val="0"/>
        </a:spcAft>
        <a:defRPr sz="3600">
          <a:solidFill>
            <a:schemeClr val="tx2"/>
          </a:solidFill>
          <a:latin typeface="Tahoma" pitchFamily="34" charset="0"/>
        </a:defRPr>
      </a:lvl4pPr>
      <a:lvl5pPr algn="l" rtl="0" fontAlgn="base">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fontAlgn="base">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Char char="–"/>
        <a:defRPr sz="28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lr>
          <a:schemeClr val="folHlink"/>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pPr algn="ctr"/>
            <a:r>
              <a:rPr lang="en-US" sz="1800">
                <a:solidFill>
                  <a:srgbClr val="CC3300"/>
                </a:solidFill>
                <a:latin typeface="Times New Roman" pitchFamily="18" charset="0"/>
                <a:cs typeface="Times New Roman" pitchFamily="18" charset="0"/>
              </a:rPr>
              <a:t> </a:t>
            </a:r>
            <a:br>
              <a:rPr lang="en-US" sz="1800">
                <a:solidFill>
                  <a:srgbClr val="CC3300"/>
                </a:solidFill>
                <a:latin typeface="Times New Roman" pitchFamily="18" charset="0"/>
                <a:cs typeface="Times New Roman" pitchFamily="18" charset="0"/>
              </a:rPr>
            </a:br>
            <a:r>
              <a:rPr lang="en-US" sz="1800">
                <a:solidFill>
                  <a:srgbClr val="CC3300"/>
                </a:solidFill>
                <a:latin typeface="Times New Roman" pitchFamily="18" charset="0"/>
                <a:cs typeface="Times New Roman" pitchFamily="18" charset="0"/>
              </a:rPr>
              <a:t> </a:t>
            </a:r>
            <a:br>
              <a:rPr lang="en-US" sz="1800">
                <a:solidFill>
                  <a:srgbClr val="CC3300"/>
                </a:solidFill>
                <a:latin typeface="Times New Roman" pitchFamily="18" charset="0"/>
                <a:cs typeface="Times New Roman" pitchFamily="18" charset="0"/>
              </a:rPr>
            </a:br>
            <a:r>
              <a:rPr lang="en-US" sz="1800">
                <a:solidFill>
                  <a:srgbClr val="CC0000"/>
                </a:solidFill>
                <a:latin typeface="Times New Roman" pitchFamily="18" charset="0"/>
                <a:cs typeface="Times New Roman" pitchFamily="18" charset="0"/>
              </a:rPr>
              <a:t> </a:t>
            </a:r>
            <a:r>
              <a:rPr lang="en-US" sz="1800">
                <a:solidFill>
                  <a:srgbClr val="CC3300"/>
                </a:solidFill>
                <a:latin typeface="Times New Roman" pitchFamily="18" charset="0"/>
                <a:cs typeface="Times New Roman" pitchFamily="18" charset="0"/>
              </a:rPr>
              <a:t/>
            </a:r>
            <a:br>
              <a:rPr lang="en-US" sz="1800">
                <a:solidFill>
                  <a:srgbClr val="CC3300"/>
                </a:solidFill>
                <a:latin typeface="Times New Roman" pitchFamily="18" charset="0"/>
                <a:cs typeface="Times New Roman" pitchFamily="18" charset="0"/>
              </a:rPr>
            </a:br>
            <a:r>
              <a:rPr lang="en-US" sz="1800">
                <a:solidFill>
                  <a:srgbClr val="CC0000"/>
                </a:solidFill>
                <a:latin typeface="Times New Roman" pitchFamily="18" charset="0"/>
                <a:cs typeface="Times New Roman" pitchFamily="18" charset="0"/>
              </a:rPr>
              <a:t> </a:t>
            </a:r>
            <a:r>
              <a:rPr lang="en-US" sz="1800">
                <a:solidFill>
                  <a:srgbClr val="CC3300"/>
                </a:solidFill>
                <a:latin typeface="Times New Roman" pitchFamily="18" charset="0"/>
                <a:cs typeface="Times New Roman" pitchFamily="18" charset="0"/>
              </a:rPr>
              <a:t/>
            </a:r>
            <a:br>
              <a:rPr lang="en-US" sz="1800">
                <a:solidFill>
                  <a:srgbClr val="CC3300"/>
                </a:solidFill>
                <a:latin typeface="Times New Roman" pitchFamily="18" charset="0"/>
                <a:cs typeface="Times New Roman" pitchFamily="18" charset="0"/>
              </a:rPr>
            </a:br>
            <a:r>
              <a:rPr lang="en-US" sz="1800">
                <a:solidFill>
                  <a:srgbClr val="CC0000"/>
                </a:solidFill>
                <a:latin typeface="Times New Roman" pitchFamily="18" charset="0"/>
                <a:cs typeface="Times New Roman" pitchFamily="18" charset="0"/>
              </a:rPr>
              <a:t> </a:t>
            </a:r>
            <a:r>
              <a:rPr lang="en-US" sz="1800">
                <a:solidFill>
                  <a:srgbClr val="CC3300"/>
                </a:solidFill>
                <a:latin typeface="Times New Roman" pitchFamily="18" charset="0"/>
                <a:cs typeface="Times New Roman" pitchFamily="18" charset="0"/>
              </a:rPr>
              <a:t/>
            </a:r>
            <a:br>
              <a:rPr lang="en-US" sz="1800">
                <a:solidFill>
                  <a:srgbClr val="CC3300"/>
                </a:solidFill>
                <a:latin typeface="Times New Roman" pitchFamily="18" charset="0"/>
                <a:cs typeface="Times New Roman" pitchFamily="18" charset="0"/>
              </a:rPr>
            </a:br>
            <a:r>
              <a:rPr lang="en-US" sz="1800">
                <a:solidFill>
                  <a:srgbClr val="CC0000"/>
                </a:solidFill>
                <a:latin typeface="Times New Roman" pitchFamily="18" charset="0"/>
                <a:cs typeface="Times New Roman" pitchFamily="18" charset="0"/>
              </a:rPr>
              <a:t> </a:t>
            </a:r>
            <a:r>
              <a:rPr lang="en-US" sz="1800">
                <a:solidFill>
                  <a:srgbClr val="CC3300"/>
                </a:solidFill>
                <a:latin typeface="Times New Roman" pitchFamily="18" charset="0"/>
                <a:cs typeface="Times New Roman" pitchFamily="18" charset="0"/>
              </a:rPr>
              <a:t/>
            </a:r>
            <a:br>
              <a:rPr lang="en-US" sz="1800">
                <a:solidFill>
                  <a:srgbClr val="CC3300"/>
                </a:solidFill>
                <a:latin typeface="Times New Roman" pitchFamily="18" charset="0"/>
                <a:cs typeface="Times New Roman" pitchFamily="18" charset="0"/>
              </a:rPr>
            </a:br>
            <a:r>
              <a:rPr lang="en-US" sz="1800">
                <a:solidFill>
                  <a:srgbClr val="CC0000"/>
                </a:solidFill>
                <a:latin typeface="Times New Roman" pitchFamily="18" charset="0"/>
                <a:cs typeface="Times New Roman" pitchFamily="18" charset="0"/>
              </a:rPr>
              <a:t> </a:t>
            </a:r>
            <a:r>
              <a:rPr lang="en-US" sz="1800">
                <a:solidFill>
                  <a:srgbClr val="CC3300"/>
                </a:solidFill>
                <a:latin typeface="Times New Roman" pitchFamily="18" charset="0"/>
                <a:cs typeface="Times New Roman" pitchFamily="18" charset="0"/>
              </a:rPr>
              <a:t/>
            </a:r>
            <a:br>
              <a:rPr lang="en-US" sz="1800">
                <a:solidFill>
                  <a:srgbClr val="CC3300"/>
                </a:solidFill>
                <a:latin typeface="Times New Roman" pitchFamily="18" charset="0"/>
                <a:cs typeface="Times New Roman" pitchFamily="18" charset="0"/>
              </a:rPr>
            </a:br>
            <a:r>
              <a:rPr lang="en-US" sz="1800">
                <a:solidFill>
                  <a:srgbClr val="CC0000"/>
                </a:solidFill>
                <a:latin typeface="Times New Roman" pitchFamily="18" charset="0"/>
                <a:cs typeface="Times New Roman" pitchFamily="18" charset="0"/>
              </a:rPr>
              <a:t> </a:t>
            </a:r>
            <a:r>
              <a:rPr lang="en-US" sz="1800">
                <a:solidFill>
                  <a:srgbClr val="CC3300"/>
                </a:solidFill>
                <a:latin typeface="Times New Roman" pitchFamily="18" charset="0"/>
                <a:cs typeface="Times New Roman" pitchFamily="18" charset="0"/>
              </a:rPr>
              <a:t/>
            </a:r>
            <a:br>
              <a:rPr lang="en-US" sz="1800">
                <a:solidFill>
                  <a:srgbClr val="CC3300"/>
                </a:solidFill>
                <a:latin typeface="Times New Roman" pitchFamily="18" charset="0"/>
                <a:cs typeface="Times New Roman" pitchFamily="18" charset="0"/>
              </a:rPr>
            </a:br>
            <a:r>
              <a:rPr lang="en-US" sz="1100">
                <a:solidFill>
                  <a:schemeClr val="tx1"/>
                </a:solidFill>
                <a:latin typeface="Times New Roman" pitchFamily="18" charset="0"/>
              </a:rPr>
              <a:t/>
            </a:r>
            <a:br>
              <a:rPr lang="en-US" sz="1100">
                <a:solidFill>
                  <a:schemeClr val="tx1"/>
                </a:solidFill>
                <a:latin typeface="Times New Roman" pitchFamily="18" charset="0"/>
              </a:rPr>
            </a:br>
            <a:r>
              <a:rPr lang="en-US" sz="1800">
                <a:solidFill>
                  <a:srgbClr val="CC3300"/>
                </a:solidFill>
                <a:latin typeface="Times New Roman" pitchFamily="18" charset="0"/>
                <a:cs typeface="Times New Roman" pitchFamily="18" charset="0"/>
              </a:rPr>
              <a:t/>
            </a:r>
            <a:br>
              <a:rPr lang="en-US" sz="1800">
                <a:solidFill>
                  <a:srgbClr val="CC3300"/>
                </a:solidFill>
                <a:latin typeface="Times New Roman" pitchFamily="18" charset="0"/>
                <a:cs typeface="Times New Roman" pitchFamily="18" charset="0"/>
              </a:rPr>
            </a:br>
            <a:r>
              <a:rPr lang="en-US" sz="2000">
                <a:solidFill>
                  <a:srgbClr val="A50021"/>
                </a:solidFill>
                <a:latin typeface="Times New Roman" pitchFamily="18" charset="0"/>
                <a:cs typeface="Times New Roman" pitchFamily="18" charset="0"/>
              </a:rPr>
              <a:t>PoLyGeAr™</a:t>
            </a:r>
            <a:r>
              <a:rPr lang="en-US" sz="1800">
                <a:solidFill>
                  <a:srgbClr val="CC3300"/>
                </a:solidFill>
                <a:latin typeface="Times New Roman" pitchFamily="18" charset="0"/>
                <a:cs typeface="Times New Roman" pitchFamily="18" charset="0"/>
              </a:rPr>
              <a:t/>
            </a:r>
            <a:br>
              <a:rPr lang="en-US" sz="1800">
                <a:solidFill>
                  <a:srgbClr val="CC3300"/>
                </a:solidFill>
                <a:latin typeface="Times New Roman" pitchFamily="18" charset="0"/>
                <a:cs typeface="Times New Roman" pitchFamily="18" charset="0"/>
              </a:rPr>
            </a:br>
            <a:r>
              <a:rPr lang="en-US" sz="1800">
                <a:solidFill>
                  <a:srgbClr val="CC3300"/>
                </a:solidFill>
                <a:latin typeface="Times New Roman" pitchFamily="18" charset="0"/>
                <a:cs typeface="Times New Roman" pitchFamily="18" charset="0"/>
              </a:rPr>
              <a:t> </a:t>
            </a:r>
            <a:br>
              <a:rPr lang="en-US" sz="1800">
                <a:solidFill>
                  <a:srgbClr val="CC3300"/>
                </a:solidFill>
                <a:latin typeface="Times New Roman" pitchFamily="18" charset="0"/>
                <a:cs typeface="Times New Roman" pitchFamily="18" charset="0"/>
              </a:rPr>
            </a:br>
            <a:r>
              <a:rPr lang="en-US" sz="1800">
                <a:solidFill>
                  <a:srgbClr val="CC3300"/>
                </a:solidFill>
                <a:latin typeface="Times New Roman" pitchFamily="18" charset="0"/>
                <a:cs typeface="Times New Roman" pitchFamily="18" charset="0"/>
              </a:rPr>
              <a:t> </a:t>
            </a:r>
            <a:br>
              <a:rPr lang="en-US" sz="1800">
                <a:solidFill>
                  <a:srgbClr val="CC3300"/>
                </a:solidFill>
                <a:latin typeface="Times New Roman" pitchFamily="18" charset="0"/>
                <a:cs typeface="Times New Roman" pitchFamily="18" charset="0"/>
              </a:rPr>
            </a:br>
            <a:r>
              <a:rPr lang="en-US" sz="1800">
                <a:solidFill>
                  <a:srgbClr val="CC3300"/>
                </a:solidFill>
                <a:latin typeface="Times New Roman" pitchFamily="18" charset="0"/>
                <a:cs typeface="Times New Roman" pitchFamily="18" charset="0"/>
              </a:rPr>
              <a:t>			</a:t>
            </a:r>
            <a:br>
              <a:rPr lang="en-US" sz="1800">
                <a:solidFill>
                  <a:srgbClr val="CC3300"/>
                </a:solidFill>
                <a:latin typeface="Times New Roman" pitchFamily="18" charset="0"/>
                <a:cs typeface="Times New Roman" pitchFamily="18" charset="0"/>
              </a:rPr>
            </a:br>
            <a:r>
              <a:rPr lang="en-US" sz="1800">
                <a:solidFill>
                  <a:srgbClr val="A50021"/>
                </a:solidFill>
                <a:latin typeface="Times New Roman" pitchFamily="18" charset="0"/>
                <a:cs typeface="Times New Roman" pitchFamily="18" charset="0"/>
              </a:rPr>
              <a:t> </a:t>
            </a:r>
            <a:r>
              <a:rPr lang="en-US" sz="1800">
                <a:solidFill>
                  <a:srgbClr val="CC3300"/>
                </a:solidFill>
                <a:latin typeface="Times New Roman" pitchFamily="18" charset="0"/>
                <a:cs typeface="Times New Roman" pitchFamily="18" charset="0"/>
              </a:rPr>
              <a:t/>
            </a:r>
            <a:br>
              <a:rPr lang="en-US" sz="1800">
                <a:solidFill>
                  <a:srgbClr val="CC3300"/>
                </a:solidFill>
                <a:latin typeface="Times New Roman" pitchFamily="18" charset="0"/>
                <a:cs typeface="Times New Roman" pitchFamily="18" charset="0"/>
              </a:rPr>
            </a:br>
            <a:r>
              <a:rPr lang="en-US" sz="1800">
                <a:solidFill>
                  <a:srgbClr val="A50021"/>
                </a:solidFill>
                <a:latin typeface="Times New Roman" pitchFamily="18" charset="0"/>
                <a:cs typeface="Times New Roman" pitchFamily="18" charset="0"/>
              </a:rPr>
              <a:t>POLYMERIC SPROCKETS, GEARS AND PULLEYS</a:t>
            </a:r>
            <a:r>
              <a:rPr lang="en-US" sz="1800">
                <a:solidFill>
                  <a:srgbClr val="CC3300"/>
                </a:solidFill>
                <a:latin typeface="Times New Roman" pitchFamily="18" charset="0"/>
                <a:cs typeface="Times New Roman" pitchFamily="18" charset="0"/>
              </a:rPr>
              <a:t/>
            </a:r>
            <a:br>
              <a:rPr lang="en-US" sz="1800">
                <a:solidFill>
                  <a:srgbClr val="CC3300"/>
                </a:solidFill>
                <a:latin typeface="Times New Roman" pitchFamily="18" charset="0"/>
                <a:cs typeface="Times New Roman" pitchFamily="18" charset="0"/>
              </a:rPr>
            </a:br>
            <a:r>
              <a:rPr lang="en-US" sz="1800">
                <a:solidFill>
                  <a:srgbClr val="CC3300"/>
                </a:solidFill>
                <a:latin typeface="Times New Roman" pitchFamily="18" charset="0"/>
                <a:cs typeface="Times New Roman" pitchFamily="18" charset="0"/>
              </a:rPr>
              <a:t> </a:t>
            </a:r>
            <a:r>
              <a:rPr lang="en-US" sz="1200">
                <a:solidFill>
                  <a:schemeClr val="tx1"/>
                </a:solidFill>
                <a:latin typeface="Times New Roman" pitchFamily="18" charset="0"/>
                <a:cs typeface="Times New Roman" pitchFamily="18" charset="0"/>
              </a:rPr>
              <a:t/>
            </a:r>
            <a:br>
              <a:rPr lang="en-US" sz="1200">
                <a:solidFill>
                  <a:schemeClr val="tx1"/>
                </a:solidFill>
                <a:latin typeface="Times New Roman" pitchFamily="18" charset="0"/>
                <a:cs typeface="Times New Roman" pitchFamily="18" charset="0"/>
              </a:rPr>
            </a:br>
            <a:r>
              <a:rPr lang="en-US" sz="1800">
                <a:solidFill>
                  <a:srgbClr val="CC3300"/>
                </a:solidFill>
                <a:latin typeface="Times New Roman" pitchFamily="18" charset="0"/>
                <a:cs typeface="Times New Roman" pitchFamily="18" charset="0"/>
              </a:rPr>
              <a:t> </a:t>
            </a:r>
            <a:r>
              <a:rPr lang="en-US" sz="1200">
                <a:solidFill>
                  <a:schemeClr val="tx1"/>
                </a:solidFill>
                <a:latin typeface="Times New Roman" pitchFamily="18" charset="0"/>
                <a:cs typeface="Times New Roman" pitchFamily="18" charset="0"/>
              </a:rPr>
              <a:t/>
            </a:r>
            <a:br>
              <a:rPr lang="en-US" sz="1200">
                <a:solidFill>
                  <a:schemeClr val="tx1"/>
                </a:solidFill>
                <a:latin typeface="Times New Roman" pitchFamily="18" charset="0"/>
                <a:cs typeface="Times New Roman" pitchFamily="18" charset="0"/>
              </a:rPr>
            </a:br>
            <a:r>
              <a:rPr lang="en-US" sz="1200">
                <a:solidFill>
                  <a:schemeClr val="tx1"/>
                </a:solidFill>
                <a:latin typeface="Times New Roman" pitchFamily="18" charset="0"/>
                <a:cs typeface="Times New Roman" pitchFamily="18" charset="0"/>
              </a:rPr>
              <a:t>A NEW APPROACH</a:t>
            </a:r>
            <a:r>
              <a:rPr lang="en-US" sz="1100">
                <a:solidFill>
                  <a:schemeClr val="tx1"/>
                </a:solidFill>
                <a:latin typeface="Times New Roman" pitchFamily="18" charset="0"/>
              </a:rPr>
              <a:t> </a:t>
            </a:r>
            <a:r>
              <a:rPr lang="en-US" sz="2400">
                <a:solidFill>
                  <a:schemeClr val="tx1"/>
                </a:solidFill>
                <a:latin typeface="Times New Roman" pitchFamily="18" charset="0"/>
              </a:rPr>
              <a:t/>
            </a:r>
            <a:br>
              <a:rPr lang="en-US" sz="2400">
                <a:solidFill>
                  <a:schemeClr val="tx1"/>
                </a:solidFill>
                <a:latin typeface="Times New Roman" pitchFamily="18" charset="0"/>
              </a:rPr>
            </a:br>
            <a:endParaRPr lang="en-US"/>
          </a:p>
        </p:txBody>
      </p:sp>
      <p:sp>
        <p:nvSpPr>
          <p:cNvPr id="38915" name="WordArt 3"/>
          <p:cNvSpPr>
            <a:spLocks noChangeArrowheads="1" noChangeShapeType="1" noTextEdit="1"/>
          </p:cNvSpPr>
          <p:nvPr/>
        </p:nvSpPr>
        <p:spPr bwMode="auto">
          <a:xfrm>
            <a:off x="2971800" y="1676400"/>
            <a:ext cx="2895600" cy="6477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3600" kern="10">
                <a:ln w="9525">
                  <a:solidFill>
                    <a:srgbClr val="000000"/>
                  </a:solidFill>
                  <a:round/>
                  <a:headEnd/>
                  <a:tailEnd/>
                </a:ln>
                <a:solidFill>
                  <a:srgbClr val="A50021"/>
                </a:solidFill>
                <a:latin typeface="Arial Black"/>
              </a:rPr>
              <a:t>PoLyGeAr™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050"/>
          <p:cNvSpPr>
            <a:spLocks noGrp="1" noChangeArrowheads="1"/>
          </p:cNvSpPr>
          <p:nvPr>
            <p:ph type="title"/>
          </p:nvPr>
        </p:nvSpPr>
        <p:spPr/>
        <p:txBody>
          <a:bodyPr/>
          <a:lstStyle/>
          <a:p>
            <a:pPr>
              <a:buFontTx/>
              <a:buChar char="•"/>
            </a:pPr>
            <a:r>
              <a:rPr lang="en-US"/>
              <a:t>Advantages</a:t>
            </a:r>
          </a:p>
        </p:txBody>
      </p:sp>
      <p:sp>
        <p:nvSpPr>
          <p:cNvPr id="50179" name="Rectangle 2051"/>
          <p:cNvSpPr>
            <a:spLocks noGrp="1" noChangeArrowheads="1"/>
          </p:cNvSpPr>
          <p:nvPr>
            <p:ph type="body" idx="1"/>
          </p:nvPr>
        </p:nvSpPr>
        <p:spPr/>
        <p:txBody>
          <a:bodyPr/>
          <a:lstStyle/>
          <a:p>
            <a:r>
              <a:rPr lang="en-US" dirty="0"/>
              <a:t>Light Weight</a:t>
            </a:r>
          </a:p>
          <a:p>
            <a:r>
              <a:rPr lang="en-US" dirty="0" smtClean="0"/>
              <a:t>Noise Reduction</a:t>
            </a:r>
          </a:p>
          <a:p>
            <a:r>
              <a:rPr lang="en-US" dirty="0" smtClean="0"/>
              <a:t>Reduction of system shock loading</a:t>
            </a:r>
          </a:p>
          <a:p>
            <a:r>
              <a:rPr lang="en-US" dirty="0" smtClean="0"/>
              <a:t>Adaptability</a:t>
            </a:r>
          </a:p>
          <a:p>
            <a:r>
              <a:rPr lang="en-US" dirty="0" smtClean="0"/>
              <a:t>Lower Cost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arn(inVertical)">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barn(inVertical)">
                                      <p:cBhvr>
                                        <p:cTn id="12" dur="500"/>
                                        <p:tgtEl>
                                          <p:spTgt spid="5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barn(inVertical)">
                                      <p:cBhvr>
                                        <p:cTn id="17" dur="500"/>
                                        <p:tgtEl>
                                          <p:spTgt spid="50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0179">
                                            <p:txEl>
                                              <p:pRg st="3" end="3"/>
                                            </p:txEl>
                                          </p:spTgt>
                                        </p:tgtEl>
                                        <p:attrNameLst>
                                          <p:attrName>style.visibility</p:attrName>
                                        </p:attrNameLst>
                                      </p:cBhvr>
                                      <p:to>
                                        <p:strVal val="visible"/>
                                      </p:to>
                                    </p:set>
                                    <p:animEffect transition="in" filter="barn(inVertical)">
                                      <p:cBhvr>
                                        <p:cTn id="22" dur="500"/>
                                        <p:tgtEl>
                                          <p:spTgt spid="50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0179">
                                            <p:txEl>
                                              <p:pRg st="4" end="4"/>
                                            </p:txEl>
                                          </p:spTgt>
                                        </p:tgtEl>
                                        <p:attrNameLst>
                                          <p:attrName>style.visibility</p:attrName>
                                        </p:attrNameLst>
                                      </p:cBhvr>
                                      <p:to>
                                        <p:strVal val="visible"/>
                                      </p:to>
                                    </p:set>
                                    <p:animEffect transition="in" filter="barn(inVertical)">
                                      <p:cBhvr>
                                        <p:cTn id="27" dur="5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2" name="Rectangle 28"/>
          <p:cNvSpPr>
            <a:spLocks noGrp="1" noChangeArrowheads="1"/>
          </p:cNvSpPr>
          <p:nvPr>
            <p:ph type="title"/>
          </p:nvPr>
        </p:nvSpPr>
        <p:spPr>
          <a:xfrm>
            <a:off x="304800" y="381000"/>
            <a:ext cx="3810000" cy="838200"/>
          </a:xfrm>
        </p:spPr>
        <p:txBody>
          <a:bodyPr/>
          <a:lstStyle/>
          <a:p>
            <a:r>
              <a:rPr lang="en-US" dirty="0" smtClean="0"/>
              <a:t>Current Problems</a:t>
            </a:r>
            <a:endParaRPr lang="en-US" dirty="0"/>
          </a:p>
        </p:txBody>
      </p:sp>
      <p:sp>
        <p:nvSpPr>
          <p:cNvPr id="6174" name="Rectangle 30"/>
          <p:cNvSpPr>
            <a:spLocks noGrp="1" noChangeArrowheads="1"/>
          </p:cNvSpPr>
          <p:nvPr>
            <p:ph type="body" sz="half" idx="2"/>
          </p:nvPr>
        </p:nvSpPr>
        <p:spPr>
          <a:xfrm>
            <a:off x="457200" y="1295400"/>
            <a:ext cx="3810000" cy="4800600"/>
          </a:xfrm>
        </p:spPr>
        <p:txBody>
          <a:bodyPr/>
          <a:lstStyle/>
          <a:p>
            <a:pPr>
              <a:lnSpc>
                <a:spcPct val="90000"/>
              </a:lnSpc>
            </a:pPr>
            <a:r>
              <a:rPr lang="en-US" sz="2800" dirty="0"/>
              <a:t>Components too Heavy?</a:t>
            </a:r>
          </a:p>
          <a:p>
            <a:pPr>
              <a:lnSpc>
                <a:spcPct val="90000"/>
              </a:lnSpc>
            </a:pPr>
            <a:r>
              <a:rPr lang="en-US" sz="2800" dirty="0" smtClean="0"/>
              <a:t>Excessive sound generation?</a:t>
            </a:r>
          </a:p>
          <a:p>
            <a:pPr>
              <a:lnSpc>
                <a:spcPct val="90000"/>
              </a:lnSpc>
            </a:pPr>
            <a:r>
              <a:rPr lang="en-US" sz="2800" dirty="0" smtClean="0"/>
              <a:t>Excessive </a:t>
            </a:r>
            <a:r>
              <a:rPr lang="en-US" sz="2800" dirty="0"/>
              <a:t>shock loading?</a:t>
            </a:r>
          </a:p>
          <a:p>
            <a:pPr>
              <a:lnSpc>
                <a:spcPct val="90000"/>
              </a:lnSpc>
            </a:pPr>
            <a:r>
              <a:rPr lang="en-US" sz="2800" dirty="0" smtClean="0"/>
              <a:t>Excessive adaptation requirements to accommodate new component?</a:t>
            </a:r>
          </a:p>
          <a:p>
            <a:pPr>
              <a:lnSpc>
                <a:spcPct val="90000"/>
              </a:lnSpc>
            </a:pPr>
            <a:r>
              <a:rPr lang="en-CA" sz="2800" dirty="0" smtClean="0"/>
              <a:t>High system cost?</a:t>
            </a:r>
            <a:endParaRPr lang="en-US" sz="2800" dirty="0"/>
          </a:p>
        </p:txBody>
      </p:sp>
      <p:sp>
        <p:nvSpPr>
          <p:cNvPr id="6159" name="Oval 15"/>
          <p:cNvSpPr>
            <a:spLocks noChangeArrowheads="1"/>
          </p:cNvSpPr>
          <p:nvPr/>
        </p:nvSpPr>
        <p:spPr bwMode="auto">
          <a:xfrm>
            <a:off x="5703125" y="2819400"/>
            <a:ext cx="1676400" cy="1066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800" b="1" dirty="0">
                <a:solidFill>
                  <a:schemeClr val="tx2"/>
                </a:solidFill>
                <a:latin typeface="Arial" charset="0"/>
              </a:rPr>
              <a:t>Advantages</a:t>
            </a:r>
          </a:p>
        </p:txBody>
      </p:sp>
      <p:sp>
        <p:nvSpPr>
          <p:cNvPr id="6161" name="Oval 17"/>
          <p:cNvSpPr>
            <a:spLocks noChangeArrowheads="1"/>
          </p:cNvSpPr>
          <p:nvPr/>
        </p:nvSpPr>
        <p:spPr bwMode="auto">
          <a:xfrm>
            <a:off x="4941125" y="1676400"/>
            <a:ext cx="13716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800" b="1" dirty="0">
                <a:latin typeface="Arial" charset="0"/>
              </a:rPr>
              <a:t>Reduced</a:t>
            </a:r>
          </a:p>
          <a:p>
            <a:pPr algn="ctr" eaLnBrk="0" hangingPunct="0"/>
            <a:r>
              <a:rPr lang="en-US" sz="1800" b="1" dirty="0">
                <a:latin typeface="Arial" charset="0"/>
              </a:rPr>
              <a:t>Mass </a:t>
            </a:r>
            <a:endParaRPr lang="en-US" sz="1800" dirty="0">
              <a:latin typeface="Arial" charset="0"/>
            </a:endParaRPr>
          </a:p>
        </p:txBody>
      </p:sp>
      <p:cxnSp>
        <p:nvCxnSpPr>
          <p:cNvPr id="6162" name="AutoShape 18"/>
          <p:cNvCxnSpPr>
            <a:cxnSpLocks noChangeShapeType="1"/>
            <a:stCxn id="6159" idx="1"/>
            <a:endCxn id="6161" idx="4"/>
          </p:cNvCxnSpPr>
          <p:nvPr/>
        </p:nvCxnSpPr>
        <p:spPr bwMode="auto">
          <a:xfrm flipH="1" flipV="1">
            <a:off x="5626925" y="2590800"/>
            <a:ext cx="321703" cy="38482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64" name="Oval 20"/>
          <p:cNvSpPr>
            <a:spLocks noChangeArrowheads="1"/>
          </p:cNvSpPr>
          <p:nvPr/>
        </p:nvSpPr>
        <p:spPr bwMode="auto">
          <a:xfrm>
            <a:off x="6846125" y="1676400"/>
            <a:ext cx="13716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800" b="1" dirty="0">
                <a:latin typeface="Arial" charset="0"/>
              </a:rPr>
              <a:t>Noise</a:t>
            </a:r>
          </a:p>
          <a:p>
            <a:pPr algn="ctr" eaLnBrk="0" hangingPunct="0"/>
            <a:r>
              <a:rPr lang="en-US" sz="1800" b="1" dirty="0">
                <a:latin typeface="Arial" charset="0"/>
              </a:rPr>
              <a:t>Reduction</a:t>
            </a:r>
            <a:endParaRPr lang="en-US" sz="1800" dirty="0">
              <a:latin typeface="Arial" charset="0"/>
            </a:endParaRPr>
          </a:p>
        </p:txBody>
      </p:sp>
      <p:cxnSp>
        <p:nvCxnSpPr>
          <p:cNvPr id="6165" name="AutoShape 21"/>
          <p:cNvCxnSpPr>
            <a:cxnSpLocks noChangeShapeType="1"/>
            <a:stCxn id="6159" idx="7"/>
            <a:endCxn id="6164" idx="4"/>
          </p:cNvCxnSpPr>
          <p:nvPr/>
        </p:nvCxnSpPr>
        <p:spPr bwMode="auto">
          <a:xfrm flipV="1">
            <a:off x="7134022" y="2590800"/>
            <a:ext cx="397903" cy="38482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67" name="Oval 23"/>
          <p:cNvSpPr>
            <a:spLocks noChangeArrowheads="1"/>
          </p:cNvSpPr>
          <p:nvPr/>
        </p:nvSpPr>
        <p:spPr bwMode="auto">
          <a:xfrm>
            <a:off x="5779325" y="4648200"/>
            <a:ext cx="155448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800" b="1" dirty="0">
                <a:latin typeface="Arial" charset="0"/>
              </a:rPr>
              <a:t>Reduced</a:t>
            </a:r>
          </a:p>
          <a:p>
            <a:pPr algn="ctr" eaLnBrk="0" hangingPunct="0"/>
            <a:r>
              <a:rPr lang="en-US" sz="1800" b="1" dirty="0" smtClean="0">
                <a:latin typeface="Arial" charset="0"/>
              </a:rPr>
              <a:t>System</a:t>
            </a:r>
            <a:endParaRPr lang="en-US" sz="1800" b="1" dirty="0">
              <a:latin typeface="Arial" charset="0"/>
            </a:endParaRPr>
          </a:p>
          <a:p>
            <a:pPr algn="ctr" eaLnBrk="0" hangingPunct="0"/>
            <a:r>
              <a:rPr lang="en-US" sz="1800" b="1" dirty="0">
                <a:latin typeface="Arial" charset="0"/>
              </a:rPr>
              <a:t>Shock</a:t>
            </a:r>
            <a:endParaRPr lang="en-US" sz="1800" dirty="0">
              <a:latin typeface="Arial" charset="0"/>
            </a:endParaRPr>
          </a:p>
        </p:txBody>
      </p:sp>
      <p:cxnSp>
        <p:nvCxnSpPr>
          <p:cNvPr id="6168" name="AutoShape 24"/>
          <p:cNvCxnSpPr>
            <a:cxnSpLocks noChangeShapeType="1"/>
            <a:stCxn id="6167" idx="0"/>
            <a:endCxn id="6159" idx="4"/>
          </p:cNvCxnSpPr>
          <p:nvPr/>
        </p:nvCxnSpPr>
        <p:spPr bwMode="auto">
          <a:xfrm flipH="1" flipV="1">
            <a:off x="6541325" y="3886200"/>
            <a:ext cx="15240" cy="762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76" name="Oval 32"/>
          <p:cNvSpPr>
            <a:spLocks noChangeArrowheads="1"/>
          </p:cNvSpPr>
          <p:nvPr/>
        </p:nvSpPr>
        <p:spPr bwMode="auto">
          <a:xfrm>
            <a:off x="4407725" y="3886200"/>
            <a:ext cx="13716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dirty="0"/>
              <a:t>Lower </a:t>
            </a:r>
          </a:p>
          <a:p>
            <a:pPr algn="ctr"/>
            <a:r>
              <a:rPr lang="en-US" sz="2000" b="1" dirty="0"/>
              <a:t>Cost</a:t>
            </a:r>
          </a:p>
        </p:txBody>
      </p:sp>
      <p:sp>
        <p:nvSpPr>
          <p:cNvPr id="6179" name="Oval 35"/>
          <p:cNvSpPr>
            <a:spLocks noChangeArrowheads="1"/>
          </p:cNvSpPr>
          <p:nvPr/>
        </p:nvSpPr>
        <p:spPr bwMode="auto">
          <a:xfrm>
            <a:off x="7379525" y="3886200"/>
            <a:ext cx="13716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dirty="0"/>
              <a:t>Adaptable</a:t>
            </a:r>
          </a:p>
        </p:txBody>
      </p:sp>
      <p:cxnSp>
        <p:nvCxnSpPr>
          <p:cNvPr id="19" name="AutoShape 18"/>
          <p:cNvCxnSpPr>
            <a:cxnSpLocks noChangeShapeType="1"/>
            <a:stCxn id="6176" idx="7"/>
            <a:endCxn id="6159" idx="3"/>
          </p:cNvCxnSpPr>
          <p:nvPr/>
        </p:nvCxnSpPr>
        <p:spPr bwMode="auto">
          <a:xfrm flipV="1">
            <a:off x="5578459" y="3729971"/>
            <a:ext cx="370169" cy="2901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8"/>
          <p:cNvCxnSpPr>
            <a:cxnSpLocks noChangeShapeType="1"/>
            <a:stCxn id="6179" idx="1"/>
            <a:endCxn id="6159" idx="5"/>
          </p:cNvCxnSpPr>
          <p:nvPr/>
        </p:nvCxnSpPr>
        <p:spPr bwMode="auto">
          <a:xfrm flipH="1" flipV="1">
            <a:off x="7134022" y="3729971"/>
            <a:ext cx="446369" cy="2901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ctangle 28"/>
          <p:cNvSpPr txBox="1">
            <a:spLocks noChangeArrowheads="1"/>
          </p:cNvSpPr>
          <p:nvPr/>
        </p:nvSpPr>
        <p:spPr bwMode="auto">
          <a:xfrm>
            <a:off x="4572000" y="381000"/>
            <a:ext cx="411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Tahoma" pitchFamily="34" charset="0"/>
              </a:defRPr>
            </a:lvl2pPr>
            <a:lvl3pPr algn="l" rtl="0" fontAlgn="base">
              <a:spcBef>
                <a:spcPct val="0"/>
              </a:spcBef>
              <a:spcAft>
                <a:spcPct val="0"/>
              </a:spcAft>
              <a:defRPr sz="3600">
                <a:solidFill>
                  <a:schemeClr val="tx2"/>
                </a:solidFill>
                <a:latin typeface="Tahoma" pitchFamily="34" charset="0"/>
              </a:defRPr>
            </a:lvl3pPr>
            <a:lvl4pPr algn="l" rtl="0" fontAlgn="base">
              <a:spcBef>
                <a:spcPct val="0"/>
              </a:spcBef>
              <a:spcAft>
                <a:spcPct val="0"/>
              </a:spcAft>
              <a:defRPr sz="3600">
                <a:solidFill>
                  <a:schemeClr val="tx2"/>
                </a:solidFill>
                <a:latin typeface="Tahoma" pitchFamily="34" charset="0"/>
              </a:defRPr>
            </a:lvl4pPr>
            <a:lvl5pPr algn="l" rtl="0" fontAlgn="base">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a:lstStyle>
          <a:p>
            <a:r>
              <a:rPr lang="en-US" dirty="0" err="1" smtClean="0"/>
              <a:t>Polygear</a:t>
            </a:r>
            <a:r>
              <a:rPr lang="en-US" dirty="0"/>
              <a:t> </a:t>
            </a:r>
            <a:r>
              <a:rPr lang="en-US" dirty="0" smtClean="0"/>
              <a:t>Solutions</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72"/>
                                        </p:tgtEl>
                                        <p:attrNameLst>
                                          <p:attrName>style.visibility</p:attrName>
                                        </p:attrNameLst>
                                      </p:cBhvr>
                                      <p:to>
                                        <p:strVal val="visible"/>
                                      </p:to>
                                    </p:set>
                                    <p:animEffect transition="in" filter="fade">
                                      <p:cBhvr>
                                        <p:cTn id="7" dur="500"/>
                                        <p:tgtEl>
                                          <p:spTgt spid="6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159"/>
                                        </p:tgtEl>
                                        <p:attrNameLst>
                                          <p:attrName>style.visibility</p:attrName>
                                        </p:attrNameLst>
                                      </p:cBhvr>
                                      <p:to>
                                        <p:strVal val="visible"/>
                                      </p:to>
                                    </p:set>
                                    <p:animEffect transition="in" filter="fade">
                                      <p:cBhvr>
                                        <p:cTn id="17" dur="1000"/>
                                        <p:tgtEl>
                                          <p:spTgt spid="6159"/>
                                        </p:tgtEl>
                                      </p:cBhvr>
                                    </p:animEffect>
                                    <p:anim calcmode="lin" valueType="num">
                                      <p:cBhvr>
                                        <p:cTn id="18" dur="1000" fill="hold"/>
                                        <p:tgtEl>
                                          <p:spTgt spid="6159"/>
                                        </p:tgtEl>
                                        <p:attrNameLst>
                                          <p:attrName>ppt_x</p:attrName>
                                        </p:attrNameLst>
                                      </p:cBhvr>
                                      <p:tavLst>
                                        <p:tav tm="0">
                                          <p:val>
                                            <p:strVal val="#ppt_x"/>
                                          </p:val>
                                        </p:tav>
                                        <p:tav tm="100000">
                                          <p:val>
                                            <p:strVal val="#ppt_x"/>
                                          </p:val>
                                        </p:tav>
                                      </p:tavLst>
                                    </p:anim>
                                    <p:anim calcmode="lin" valueType="num">
                                      <p:cBhvr>
                                        <p:cTn id="19" dur="1000" fill="hold"/>
                                        <p:tgtEl>
                                          <p:spTgt spid="615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174">
                                            <p:txEl>
                                              <p:pRg st="0" end="0"/>
                                            </p:txEl>
                                          </p:spTgt>
                                        </p:tgtEl>
                                        <p:attrNameLst>
                                          <p:attrName>style.visibility</p:attrName>
                                        </p:attrNameLst>
                                      </p:cBhvr>
                                      <p:to>
                                        <p:strVal val="visible"/>
                                      </p:to>
                                    </p:set>
                                    <p:animEffect transition="in" filter="barn(inVertical)">
                                      <p:cBhvr>
                                        <p:cTn id="24" dur="500"/>
                                        <p:tgtEl>
                                          <p:spTgt spid="617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161"/>
                                        </p:tgtEl>
                                        <p:attrNameLst>
                                          <p:attrName>style.visibility</p:attrName>
                                        </p:attrNameLst>
                                      </p:cBhvr>
                                      <p:to>
                                        <p:strVal val="visible"/>
                                      </p:to>
                                    </p:set>
                                    <p:animEffect transition="in" filter="barn(inVertical)">
                                      <p:cBhvr>
                                        <p:cTn id="29" dur="500"/>
                                        <p:tgtEl>
                                          <p:spTgt spid="6161"/>
                                        </p:tgtEl>
                                      </p:cBhvr>
                                    </p:animEffect>
                                  </p:childTnLst>
                                </p:cTn>
                              </p:par>
                              <p:par>
                                <p:cTn id="30" presetID="1" presetClass="entr" presetSubtype="0" fill="hold" nodeType="withEffect">
                                  <p:stCondLst>
                                    <p:cond delay="0"/>
                                  </p:stCondLst>
                                  <p:childTnLst>
                                    <p:set>
                                      <p:cBhvr>
                                        <p:cTn id="31" dur="1" fill="hold">
                                          <p:stCondLst>
                                            <p:cond delay="0"/>
                                          </p:stCondLst>
                                        </p:cTn>
                                        <p:tgtEl>
                                          <p:spTgt spid="616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6174">
                                            <p:txEl>
                                              <p:pRg st="1" end="1"/>
                                            </p:txEl>
                                          </p:spTgt>
                                        </p:tgtEl>
                                        <p:attrNameLst>
                                          <p:attrName>style.visibility</p:attrName>
                                        </p:attrNameLst>
                                      </p:cBhvr>
                                      <p:to>
                                        <p:strVal val="visible"/>
                                      </p:to>
                                    </p:set>
                                    <p:animEffect transition="in" filter="barn(inVertical)">
                                      <p:cBhvr>
                                        <p:cTn id="36" dur="500"/>
                                        <p:tgtEl>
                                          <p:spTgt spid="617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164"/>
                                        </p:tgtEl>
                                        <p:attrNameLst>
                                          <p:attrName>style.visibility</p:attrName>
                                        </p:attrNameLst>
                                      </p:cBhvr>
                                      <p:to>
                                        <p:strVal val="visible"/>
                                      </p:to>
                                    </p:set>
                                    <p:animEffect transition="in" filter="barn(inVertical)">
                                      <p:cBhvr>
                                        <p:cTn id="41" dur="500"/>
                                        <p:tgtEl>
                                          <p:spTgt spid="6164"/>
                                        </p:tgtEl>
                                      </p:cBhvr>
                                    </p:animEffect>
                                  </p:childTnLst>
                                </p:cTn>
                              </p:par>
                              <p:par>
                                <p:cTn id="42" presetID="1" presetClass="entr" presetSubtype="0" fill="hold" nodeType="withEffect">
                                  <p:stCondLst>
                                    <p:cond delay="0"/>
                                  </p:stCondLst>
                                  <p:childTnLst>
                                    <p:set>
                                      <p:cBhvr>
                                        <p:cTn id="43" dur="1" fill="hold">
                                          <p:stCondLst>
                                            <p:cond delay="0"/>
                                          </p:stCondLst>
                                        </p:cTn>
                                        <p:tgtEl>
                                          <p:spTgt spid="616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6174">
                                            <p:txEl>
                                              <p:pRg st="2" end="2"/>
                                            </p:txEl>
                                          </p:spTgt>
                                        </p:tgtEl>
                                        <p:attrNameLst>
                                          <p:attrName>style.visibility</p:attrName>
                                        </p:attrNameLst>
                                      </p:cBhvr>
                                      <p:to>
                                        <p:strVal val="visible"/>
                                      </p:to>
                                    </p:set>
                                    <p:animEffect transition="in" filter="barn(inVertical)">
                                      <p:cBhvr>
                                        <p:cTn id="48" dur="500"/>
                                        <p:tgtEl>
                                          <p:spTgt spid="6174">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6167"/>
                                        </p:tgtEl>
                                        <p:attrNameLst>
                                          <p:attrName>style.visibility</p:attrName>
                                        </p:attrNameLst>
                                      </p:cBhvr>
                                      <p:to>
                                        <p:strVal val="visible"/>
                                      </p:to>
                                    </p:set>
                                    <p:animEffect transition="in" filter="barn(inVertical)">
                                      <p:cBhvr>
                                        <p:cTn id="53" dur="500"/>
                                        <p:tgtEl>
                                          <p:spTgt spid="6167"/>
                                        </p:tgtEl>
                                      </p:cBhvr>
                                    </p:animEffect>
                                  </p:childTnLst>
                                </p:cTn>
                              </p:par>
                              <p:par>
                                <p:cTn id="54" presetID="1" presetClass="entr" presetSubtype="0" fill="hold" nodeType="withEffect">
                                  <p:stCondLst>
                                    <p:cond delay="0"/>
                                  </p:stCondLst>
                                  <p:childTnLst>
                                    <p:set>
                                      <p:cBhvr>
                                        <p:cTn id="55" dur="1" fill="hold">
                                          <p:stCondLst>
                                            <p:cond delay="0"/>
                                          </p:stCondLst>
                                        </p:cTn>
                                        <p:tgtEl>
                                          <p:spTgt spid="616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6174">
                                            <p:txEl>
                                              <p:pRg st="3" end="3"/>
                                            </p:txEl>
                                          </p:spTgt>
                                        </p:tgtEl>
                                        <p:attrNameLst>
                                          <p:attrName>style.visibility</p:attrName>
                                        </p:attrNameLst>
                                      </p:cBhvr>
                                      <p:to>
                                        <p:strVal val="visible"/>
                                      </p:to>
                                    </p:set>
                                    <p:animEffect transition="in" filter="barn(inVertical)">
                                      <p:cBhvr>
                                        <p:cTn id="60" dur="500"/>
                                        <p:tgtEl>
                                          <p:spTgt spid="6174">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6179"/>
                                        </p:tgtEl>
                                        <p:attrNameLst>
                                          <p:attrName>style.visibility</p:attrName>
                                        </p:attrNameLst>
                                      </p:cBhvr>
                                      <p:to>
                                        <p:strVal val="visible"/>
                                      </p:to>
                                    </p:set>
                                    <p:animEffect transition="in" filter="barn(inVertical)">
                                      <p:cBhvr>
                                        <p:cTn id="65" dur="500"/>
                                        <p:tgtEl>
                                          <p:spTgt spid="6179"/>
                                        </p:tgtEl>
                                      </p:cBhvr>
                                    </p:animEffect>
                                  </p:childTnLst>
                                </p:cTn>
                              </p:par>
                              <p:par>
                                <p:cTn id="66" presetID="1" presetClass="entr" presetSubtype="0"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6174">
                                            <p:txEl>
                                              <p:pRg st="4" end="4"/>
                                            </p:txEl>
                                          </p:spTgt>
                                        </p:tgtEl>
                                        <p:attrNameLst>
                                          <p:attrName>style.visibility</p:attrName>
                                        </p:attrNameLst>
                                      </p:cBhvr>
                                      <p:to>
                                        <p:strVal val="visible"/>
                                      </p:to>
                                    </p:set>
                                    <p:animEffect transition="in" filter="barn(inVertical)">
                                      <p:cBhvr>
                                        <p:cTn id="72" dur="500"/>
                                        <p:tgtEl>
                                          <p:spTgt spid="6174">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6176"/>
                                        </p:tgtEl>
                                        <p:attrNameLst>
                                          <p:attrName>style.visibility</p:attrName>
                                        </p:attrNameLst>
                                      </p:cBhvr>
                                      <p:to>
                                        <p:strVal val="visible"/>
                                      </p:to>
                                    </p:set>
                                    <p:animEffect transition="in" filter="barn(inVertical)">
                                      <p:cBhvr>
                                        <p:cTn id="77" dur="500"/>
                                        <p:tgtEl>
                                          <p:spTgt spid="6176"/>
                                        </p:tgtEl>
                                      </p:cBhvr>
                                    </p:animEffect>
                                  </p:childTnLst>
                                </p:cTn>
                              </p:par>
                              <p:par>
                                <p:cTn id="78" presetID="1" presetClass="entr" presetSubtype="0"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2" grpId="0"/>
      <p:bldP spid="6159" grpId="0" animBg="1"/>
      <p:bldP spid="6161" grpId="0" animBg="1"/>
      <p:bldP spid="6164" grpId="0" animBg="1"/>
      <p:bldP spid="6167" grpId="0" animBg="1"/>
      <p:bldP spid="6176" grpId="0" animBg="1"/>
      <p:bldP spid="6179"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Lower Cost</a:t>
            </a:r>
          </a:p>
        </p:txBody>
      </p:sp>
      <p:sp>
        <p:nvSpPr>
          <p:cNvPr id="53251" name="Rectangle 3"/>
          <p:cNvSpPr>
            <a:spLocks noGrp="1" noChangeArrowheads="1"/>
          </p:cNvSpPr>
          <p:nvPr>
            <p:ph type="body" idx="1"/>
          </p:nvPr>
        </p:nvSpPr>
        <p:spPr/>
        <p:txBody>
          <a:bodyPr/>
          <a:lstStyle/>
          <a:p>
            <a:r>
              <a:rPr lang="en-US" dirty="0" err="1"/>
              <a:t>PoLyGeAr</a:t>
            </a:r>
            <a:r>
              <a:rPr lang="en-US" dirty="0"/>
              <a:t>™ components can be 10% to 40% less expensive than the steel components they </a:t>
            </a:r>
            <a:r>
              <a:rPr lang="en-US" dirty="0" smtClean="0"/>
              <a:t>replace  </a:t>
            </a:r>
          </a:p>
          <a:p>
            <a:r>
              <a:rPr lang="en-US" dirty="0" smtClean="0"/>
              <a:t>Savings </a:t>
            </a:r>
            <a:r>
              <a:rPr lang="en-US" dirty="0"/>
              <a:t>can be multiplied by taking advantage of the multifunctional design opportunities made possible with polymeric </a:t>
            </a:r>
            <a:r>
              <a:rPr lang="en-US" dirty="0" smtClean="0"/>
              <a:t>components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Reduction of System Shock Loading</a:t>
            </a:r>
          </a:p>
        </p:txBody>
      </p:sp>
      <p:sp>
        <p:nvSpPr>
          <p:cNvPr id="55299" name="Rectangle 3"/>
          <p:cNvSpPr>
            <a:spLocks noGrp="1" noChangeArrowheads="1"/>
          </p:cNvSpPr>
          <p:nvPr>
            <p:ph type="body" idx="1"/>
          </p:nvPr>
        </p:nvSpPr>
        <p:spPr/>
        <p:txBody>
          <a:bodyPr/>
          <a:lstStyle/>
          <a:p>
            <a:pPr>
              <a:lnSpc>
                <a:spcPct val="90000"/>
              </a:lnSpc>
            </a:pPr>
            <a:r>
              <a:rPr lang="en-US" sz="2800"/>
              <a:t>The elasticity of the polymeric material allows the PoLyGeAr™ component to reduce the system shock loading.  In an engine, shock loading is often several times as great as the average static loading</a:t>
            </a:r>
          </a:p>
          <a:p>
            <a:pPr>
              <a:lnSpc>
                <a:spcPct val="90000"/>
              </a:lnSpc>
            </a:pPr>
            <a:r>
              <a:rPr lang="en-US" sz="2800"/>
              <a:t>The deflection attendant with this absorption amounts to a fraction of a degree, insignificant for purposes of timing</a:t>
            </a:r>
          </a:p>
          <a:p>
            <a:pPr>
              <a:lnSpc>
                <a:spcPct val="90000"/>
              </a:lnSpc>
            </a:pPr>
            <a:r>
              <a:rPr lang="en-US" sz="2800"/>
              <a:t>Reduction can be as great as 80% in a typical push-rod engine without tensioners</a:t>
            </a:r>
          </a:p>
          <a:p>
            <a:pPr>
              <a:lnSpc>
                <a:spcPct val="90000"/>
              </a:lnSpc>
            </a:pPr>
            <a:r>
              <a:rPr lang="en-US" sz="2800"/>
              <a:t>The use of a patented Outsert™ allows precise control of elasticity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Adaptability</a:t>
            </a:r>
          </a:p>
        </p:txBody>
      </p:sp>
      <p:sp>
        <p:nvSpPr>
          <p:cNvPr id="60419" name="Rectangle 3"/>
          <p:cNvSpPr>
            <a:spLocks noGrp="1" noChangeArrowheads="1"/>
          </p:cNvSpPr>
          <p:nvPr>
            <p:ph type="body" idx="1"/>
          </p:nvPr>
        </p:nvSpPr>
        <p:spPr/>
        <p:txBody>
          <a:bodyPr/>
          <a:lstStyle/>
          <a:p>
            <a:pPr>
              <a:lnSpc>
                <a:spcPct val="90000"/>
              </a:lnSpc>
            </a:pPr>
            <a:r>
              <a:rPr lang="en-US"/>
              <a:t>PoLyGeAr™ is adaptable to virtually any application.  </a:t>
            </a:r>
          </a:p>
          <a:p>
            <a:pPr>
              <a:lnSpc>
                <a:spcPct val="90000"/>
              </a:lnSpc>
            </a:pPr>
            <a:r>
              <a:rPr lang="en-US"/>
              <a:t>The Outsert™ can be customized to virtually any kind of mounting:   Bolts through face, single center bolt, splined, keyed or interference (pressed)</a:t>
            </a:r>
          </a:p>
          <a:p>
            <a:pPr>
              <a:lnSpc>
                <a:spcPct val="90000"/>
              </a:lnSpc>
            </a:pPr>
            <a:r>
              <a:rPr lang="en-US"/>
              <a:t>The Outsert™ allows adjustment of the elasticity to whatever level is desired for the application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050"/>
          <p:cNvSpPr>
            <a:spLocks noGrp="1" noChangeArrowheads="1"/>
          </p:cNvSpPr>
          <p:nvPr>
            <p:ph type="title"/>
          </p:nvPr>
        </p:nvSpPr>
        <p:spPr/>
        <p:txBody>
          <a:bodyPr/>
          <a:lstStyle/>
          <a:p>
            <a:pPr algn="ctr"/>
            <a:r>
              <a:rPr lang="en-US"/>
              <a:t>Testing and Validation</a:t>
            </a:r>
          </a:p>
        </p:txBody>
      </p:sp>
      <p:sp>
        <p:nvSpPr>
          <p:cNvPr id="67587" name="Rectangle 2051"/>
          <p:cNvSpPr>
            <a:spLocks noGrp="1" noChangeArrowheads="1"/>
          </p:cNvSpPr>
          <p:nvPr>
            <p:ph type="body" idx="1"/>
          </p:nvPr>
        </p:nvSpPr>
        <p:spPr/>
        <p:txBody>
          <a:bodyPr/>
          <a:lstStyle/>
          <a:p>
            <a:r>
              <a:rPr lang="en-US" sz="2800"/>
              <a:t>A representative sprocket assembly was produced and installed in an engine</a:t>
            </a:r>
          </a:p>
          <a:p>
            <a:r>
              <a:rPr lang="en-US" sz="2800"/>
              <a:t>The engine was mounted on a dynamometer and was run with cycling from idle to full throttle (5400 RPM) and immediately back to idle</a:t>
            </a:r>
          </a:p>
          <a:p>
            <a:r>
              <a:rPr lang="en-US" sz="2800"/>
              <a:t>Engine temperatures (measured as oil temperature) were held at or above normal operating temperatures (~250-260 F)</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p:txBody>
          <a:bodyPr/>
          <a:lstStyle/>
          <a:p>
            <a:pPr algn="ctr"/>
            <a:r>
              <a:rPr lang="en-US"/>
              <a:t>*</a:t>
            </a:r>
          </a:p>
        </p:txBody>
      </p:sp>
      <p:sp>
        <p:nvSpPr>
          <p:cNvPr id="68611" name="Rectangle 1027"/>
          <p:cNvSpPr>
            <a:spLocks noGrp="1" noChangeArrowheads="1"/>
          </p:cNvSpPr>
          <p:nvPr>
            <p:ph type="body" idx="1"/>
          </p:nvPr>
        </p:nvSpPr>
        <p:spPr/>
        <p:txBody>
          <a:bodyPr/>
          <a:lstStyle/>
          <a:p>
            <a:r>
              <a:rPr lang="en-US"/>
              <a:t>After 100 hours of this cycling, with engine temperatures maintained, the engine was subjected to approximately 12 hours of similar cycling, but with deceleration from 5400 RPM to idle at a rate of over 1000 RPM per second in order to simulate a “worst case” shock loading condition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a:r>
              <a:rPr lang="en-US"/>
              <a:t>*</a:t>
            </a:r>
          </a:p>
        </p:txBody>
      </p:sp>
      <p:sp>
        <p:nvSpPr>
          <p:cNvPr id="69635" name="Rectangle 3"/>
          <p:cNvSpPr>
            <a:spLocks noGrp="1" noChangeArrowheads="1"/>
          </p:cNvSpPr>
          <p:nvPr>
            <p:ph type="body" idx="1"/>
          </p:nvPr>
        </p:nvSpPr>
        <p:spPr/>
        <p:txBody>
          <a:bodyPr/>
          <a:lstStyle/>
          <a:p>
            <a:r>
              <a:rPr lang="en-US"/>
              <a:t>At the end of the test, the sprocket was examined and photographed.  No adverse conditions were found.  The following are photographs of the installed sprocket after the dynamometer testing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p:txBody>
          <a:bodyPr/>
          <a:lstStyle/>
          <a:p>
            <a:r>
              <a:rPr lang="en-US"/>
              <a:t> </a:t>
            </a:r>
          </a:p>
        </p:txBody>
      </p:sp>
      <p:pic>
        <p:nvPicPr>
          <p:cNvPr id="70659" name="Picture 3" descr="D:\Dyno Sprocket 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886200"/>
            <a:ext cx="19507200" cy="1463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D:\Dyno Sprocket 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886200"/>
            <a:ext cx="19507200" cy="1463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sprocket assemb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1438"/>
            <a:ext cx="9001125" cy="6715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D:\Dyno Sprocket 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886200"/>
            <a:ext cx="19507200" cy="1463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ChangeArrowheads="1"/>
          </p:cNvSpPr>
          <p:nvPr>
            <p:ph type="title"/>
          </p:nvPr>
        </p:nvSpPr>
        <p:spPr/>
        <p:txBody>
          <a:bodyPr/>
          <a:lstStyle/>
          <a:p>
            <a:r>
              <a:rPr lang="en-US"/>
              <a:t>***</a:t>
            </a:r>
          </a:p>
        </p:txBody>
      </p:sp>
      <p:sp>
        <p:nvSpPr>
          <p:cNvPr id="61443" name="Rectangle 1027"/>
          <p:cNvSpPr>
            <a:spLocks noGrp="1" noChangeArrowheads="1"/>
          </p:cNvSpPr>
          <p:nvPr>
            <p:ph type="body" idx="1"/>
          </p:nvPr>
        </p:nvSpPr>
        <p:spPr/>
        <p:txBody>
          <a:bodyPr/>
          <a:lstStyle/>
          <a:p>
            <a:r>
              <a:rPr lang="en-US" dirty="0"/>
              <a:t>After the dynamometer testing, the engine was installed in a vehicle </a:t>
            </a:r>
            <a:r>
              <a:rPr lang="en-US" dirty="0" smtClean="0"/>
              <a:t>that was driven </a:t>
            </a:r>
            <a:r>
              <a:rPr lang="en-US" dirty="0"/>
              <a:t>about </a:t>
            </a:r>
            <a:r>
              <a:rPr lang="en-US" dirty="0" smtClean="0"/>
              <a:t>160,000 </a:t>
            </a:r>
            <a:r>
              <a:rPr lang="en-US" dirty="0"/>
              <a:t>miles.  After the first 30,000 miles, the sprocket was removed for evaluation, and showed no signs of wear, cracking, distortion or any other signs of compromise.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ctr"/>
            <a:r>
              <a:rPr lang="en-US"/>
              <a:t>***</a:t>
            </a:r>
          </a:p>
        </p:txBody>
      </p:sp>
      <p:sp>
        <p:nvSpPr>
          <p:cNvPr id="74755" name="Rectangle 3"/>
          <p:cNvSpPr>
            <a:spLocks noGrp="1" noChangeArrowheads="1"/>
          </p:cNvSpPr>
          <p:nvPr>
            <p:ph type="body" idx="1"/>
          </p:nvPr>
        </p:nvSpPr>
        <p:spPr/>
        <p:txBody>
          <a:bodyPr/>
          <a:lstStyle/>
          <a:p>
            <a:pPr>
              <a:lnSpc>
                <a:spcPct val="90000"/>
              </a:lnSpc>
            </a:pPr>
            <a:r>
              <a:rPr lang="en-US" dirty="0"/>
              <a:t>The following photographs were made at the 30,000 mile evaluation.  There is no evidence of wear, distortion, creep or any other compromise of the sprocket after the dynamometer testing and 30,000 miles of road testing.  Road testing has included over </a:t>
            </a:r>
            <a:r>
              <a:rPr lang="en-US" dirty="0" smtClean="0"/>
              <a:t>12,000 </a:t>
            </a:r>
            <a:r>
              <a:rPr lang="en-US" dirty="0"/>
              <a:t>miles of trailer towing, </a:t>
            </a:r>
            <a:r>
              <a:rPr lang="en-US" dirty="0" smtClean="0"/>
              <a:t>1,800 </a:t>
            </a:r>
            <a:r>
              <a:rPr lang="en-US" dirty="0"/>
              <a:t>miles of which involved temperatures over 100 F ambient.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D:\DSC00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12192000" cy="914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D:\DSC000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12192000" cy="914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a:t>
            </a:r>
          </a:p>
        </p:txBody>
      </p:sp>
      <p:sp>
        <p:nvSpPr>
          <p:cNvPr id="63491" name="Rectangle 3"/>
          <p:cNvSpPr>
            <a:spLocks noGrp="1" noChangeArrowheads="1"/>
          </p:cNvSpPr>
          <p:nvPr>
            <p:ph type="body" idx="1"/>
          </p:nvPr>
        </p:nvSpPr>
        <p:spPr/>
        <p:txBody>
          <a:bodyPr/>
          <a:lstStyle/>
          <a:p>
            <a:r>
              <a:rPr lang="en-US"/>
              <a:t> The solid models show the basic design of the sprocket.  The exploded view shows the compression limiters and Outsert™ prior to mating with the Sprocket.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D:\sprocket assemb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1438"/>
            <a:ext cx="9001125" cy="6715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D:\sprocket assembly, explod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1438"/>
            <a:ext cx="9001125" cy="6715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a:r>
              <a:rPr lang="en-US"/>
              <a:t>Key Benefits</a:t>
            </a:r>
          </a:p>
        </p:txBody>
      </p:sp>
      <p:graphicFrame>
        <p:nvGraphicFramePr>
          <p:cNvPr id="77842" name="Group 18"/>
          <p:cNvGraphicFramePr>
            <a:graphicFrameLocks noGrp="1"/>
          </p:cNvGraphicFramePr>
          <p:nvPr>
            <p:ph type="tbl" idx="1"/>
          </p:nvPr>
        </p:nvGraphicFramePr>
        <p:xfrm>
          <a:off x="685800" y="1295400"/>
          <a:ext cx="7772400" cy="4648200"/>
        </p:xfrm>
        <a:graphic>
          <a:graphicData uri="http://schemas.openxmlformats.org/drawingml/2006/table">
            <a:tbl>
              <a:tblPr/>
              <a:tblGrid>
                <a:gridCol w="2590800"/>
                <a:gridCol w="2590800"/>
                <a:gridCol w="2590800"/>
              </a:tblGrid>
              <a:tr h="23241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800" b="0" i="0" u="none" strike="noStrike" cap="none" normalizeH="0" baseline="0" smtClean="0">
                          <a:ln>
                            <a:noFill/>
                          </a:ln>
                          <a:solidFill>
                            <a:schemeClr val="tx1"/>
                          </a:solidFill>
                          <a:effectLst/>
                          <a:latin typeface="Tahoma" pitchFamily="34" charset="0"/>
                        </a:rPr>
                        <a:t>Shock Absorption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800" b="0" i="0" u="none" strike="noStrike" cap="none" normalizeH="0" baseline="0" smtClean="0">
                          <a:ln>
                            <a:noFill/>
                          </a:ln>
                          <a:solidFill>
                            <a:schemeClr val="tx1"/>
                          </a:solidFill>
                          <a:effectLst/>
                          <a:latin typeface="Tahoma" pitchFamily="34" charset="0"/>
                        </a:rPr>
                        <a:t>Distributed Loading on Sprocket and Chain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800" b="0" i="0" u="none" strike="noStrike" cap="none" normalizeH="0" baseline="0" smtClean="0">
                          <a:ln>
                            <a:noFill/>
                          </a:ln>
                          <a:solidFill>
                            <a:schemeClr val="tx1"/>
                          </a:solidFill>
                          <a:effectLst/>
                          <a:latin typeface="Tahoma" pitchFamily="34" charset="0"/>
                        </a:rPr>
                        <a:t>Light Weight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241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800" b="0" i="0" u="none" strike="noStrike" cap="none" normalizeH="0" baseline="0" smtClean="0">
                          <a:ln>
                            <a:noFill/>
                          </a:ln>
                          <a:solidFill>
                            <a:schemeClr val="tx1"/>
                          </a:solidFill>
                          <a:effectLst/>
                          <a:latin typeface="Tahoma" pitchFamily="34" charset="0"/>
                        </a:rPr>
                        <a:t>Low 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800" b="0" i="0" u="none" strike="noStrike" cap="none" normalizeH="0" baseline="0" smtClean="0">
                          <a:ln>
                            <a:noFill/>
                          </a:ln>
                          <a:solidFill>
                            <a:schemeClr val="tx1"/>
                          </a:solidFill>
                          <a:effectLst/>
                          <a:latin typeface="Tahoma" pitchFamily="34" charset="0"/>
                        </a:rPr>
                        <a:t>Remarkable Adaptability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800" b="0" i="0" u="none" strike="noStrike" cap="none" normalizeH="0" baseline="0" smtClean="0">
                          <a:ln>
                            <a:noFill/>
                          </a:ln>
                          <a:solidFill>
                            <a:schemeClr val="tx1"/>
                          </a:solidFill>
                          <a:effectLst/>
                          <a:latin typeface="Tahoma" pitchFamily="34" charset="0"/>
                        </a:rPr>
                        <a:t>Transparent Application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type="title"/>
          </p:nvPr>
        </p:nvSpPr>
        <p:spPr/>
        <p:txBody>
          <a:bodyPr/>
          <a:lstStyle/>
          <a:p>
            <a:r>
              <a:rPr lang="en-US"/>
              <a:t>Next Steps</a:t>
            </a:r>
          </a:p>
        </p:txBody>
      </p:sp>
      <p:sp>
        <p:nvSpPr>
          <p:cNvPr id="11271" name="Rectangle 7"/>
          <p:cNvSpPr>
            <a:spLocks noGrp="1" noChangeArrowheads="1"/>
          </p:cNvSpPr>
          <p:nvPr>
            <p:ph type="body" idx="1"/>
          </p:nvPr>
        </p:nvSpPr>
        <p:spPr/>
        <p:txBody>
          <a:bodyPr/>
          <a:lstStyle/>
          <a:p>
            <a:r>
              <a:rPr lang="en-US" sz="2800"/>
              <a:t>Evaluate advantages in reducing the shock loading which is largely responsible for the excessive lock pin wear. </a:t>
            </a:r>
          </a:p>
          <a:p>
            <a:r>
              <a:rPr lang="en-US" sz="2800"/>
              <a:t>Establish timeline for testing</a:t>
            </a:r>
          </a:p>
          <a:p>
            <a:r>
              <a:rPr lang="en-US" sz="2800"/>
              <a:t>Secure Prototype sprocket assemblies for evaluation and testing</a:t>
            </a:r>
          </a:p>
          <a:p>
            <a:r>
              <a:rPr lang="en-US" sz="2800"/>
              <a:t>Test, evaluate, prepare for  pre- production or pilot components and production</a:t>
            </a:r>
          </a:p>
          <a:p>
            <a:pPr>
              <a:buFontTx/>
              <a:buNone/>
            </a:pPr>
            <a:endParaRPr lang="en-US" sz="280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err="1" smtClean="0"/>
              <a:t>PoLyGeAr</a:t>
            </a:r>
            <a:r>
              <a:rPr lang="en-CA" b="1" dirty="0" smtClean="0"/>
              <a:t> Solutions</a:t>
            </a:r>
            <a:endParaRPr lang="en-US" b="1" dirty="0"/>
          </a:p>
        </p:txBody>
      </p:sp>
      <p:sp>
        <p:nvSpPr>
          <p:cNvPr id="3" name="Oval 15"/>
          <p:cNvSpPr>
            <a:spLocks noChangeArrowheads="1"/>
          </p:cNvSpPr>
          <p:nvPr/>
        </p:nvSpPr>
        <p:spPr bwMode="auto">
          <a:xfrm>
            <a:off x="3302000" y="2641600"/>
            <a:ext cx="2235200" cy="142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b="1" dirty="0">
                <a:solidFill>
                  <a:schemeClr val="tx2"/>
                </a:solidFill>
                <a:latin typeface="Arial" charset="0"/>
              </a:rPr>
              <a:t>Advantages</a:t>
            </a:r>
          </a:p>
        </p:txBody>
      </p:sp>
      <p:sp>
        <p:nvSpPr>
          <p:cNvPr id="4" name="Oval 17"/>
          <p:cNvSpPr>
            <a:spLocks noChangeArrowheads="1"/>
          </p:cNvSpPr>
          <p:nvPr/>
        </p:nvSpPr>
        <p:spPr bwMode="auto">
          <a:xfrm>
            <a:off x="2209800" y="1371600"/>
            <a:ext cx="1828800" cy="1219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b="1" dirty="0">
                <a:latin typeface="Arial" charset="0"/>
              </a:rPr>
              <a:t>Reduced</a:t>
            </a:r>
          </a:p>
          <a:p>
            <a:pPr algn="ctr" eaLnBrk="0" hangingPunct="0"/>
            <a:r>
              <a:rPr lang="en-US" b="1" dirty="0">
                <a:latin typeface="Arial" charset="0"/>
              </a:rPr>
              <a:t>Mass </a:t>
            </a:r>
            <a:endParaRPr lang="en-US" dirty="0">
              <a:latin typeface="Arial" charset="0"/>
            </a:endParaRPr>
          </a:p>
        </p:txBody>
      </p:sp>
      <p:cxnSp>
        <p:nvCxnSpPr>
          <p:cNvPr id="5" name="AutoShape 18"/>
          <p:cNvCxnSpPr>
            <a:cxnSpLocks noChangeShapeType="1"/>
            <a:stCxn id="3" idx="1"/>
            <a:endCxn id="4" idx="4"/>
          </p:cNvCxnSpPr>
          <p:nvPr/>
        </p:nvCxnSpPr>
        <p:spPr bwMode="auto">
          <a:xfrm flipH="1" flipV="1">
            <a:off x="3124200" y="2590800"/>
            <a:ext cx="505137" cy="25910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Oval 20"/>
          <p:cNvSpPr>
            <a:spLocks noChangeArrowheads="1"/>
          </p:cNvSpPr>
          <p:nvPr/>
        </p:nvSpPr>
        <p:spPr bwMode="auto">
          <a:xfrm>
            <a:off x="4876800" y="1371600"/>
            <a:ext cx="1828800" cy="1219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b="1" dirty="0">
                <a:latin typeface="Arial" charset="0"/>
              </a:rPr>
              <a:t>Noise</a:t>
            </a:r>
          </a:p>
          <a:p>
            <a:pPr algn="ctr" eaLnBrk="0" hangingPunct="0"/>
            <a:r>
              <a:rPr lang="en-US" b="1" dirty="0">
                <a:latin typeface="Arial" charset="0"/>
              </a:rPr>
              <a:t>Reduction</a:t>
            </a:r>
            <a:endParaRPr lang="en-US" dirty="0">
              <a:latin typeface="Arial" charset="0"/>
            </a:endParaRPr>
          </a:p>
        </p:txBody>
      </p:sp>
      <p:cxnSp>
        <p:nvCxnSpPr>
          <p:cNvPr id="7" name="AutoShape 21"/>
          <p:cNvCxnSpPr>
            <a:cxnSpLocks noChangeShapeType="1"/>
            <a:stCxn id="3" idx="7"/>
            <a:endCxn id="6" idx="4"/>
          </p:cNvCxnSpPr>
          <p:nvPr/>
        </p:nvCxnSpPr>
        <p:spPr bwMode="auto">
          <a:xfrm flipV="1">
            <a:off x="5209863" y="2590800"/>
            <a:ext cx="581337" cy="25910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Oval 23"/>
          <p:cNvSpPr>
            <a:spLocks noChangeArrowheads="1"/>
          </p:cNvSpPr>
          <p:nvPr/>
        </p:nvSpPr>
        <p:spPr bwMode="auto">
          <a:xfrm>
            <a:off x="3398520" y="4724400"/>
            <a:ext cx="2072640" cy="1219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b="1" dirty="0">
                <a:latin typeface="Arial" charset="0"/>
              </a:rPr>
              <a:t>Reduced</a:t>
            </a:r>
          </a:p>
          <a:p>
            <a:pPr algn="ctr" eaLnBrk="0" hangingPunct="0"/>
            <a:r>
              <a:rPr lang="en-US" b="1" dirty="0" smtClean="0">
                <a:latin typeface="Arial" charset="0"/>
              </a:rPr>
              <a:t>System</a:t>
            </a:r>
          </a:p>
          <a:p>
            <a:pPr algn="ctr" eaLnBrk="0" hangingPunct="0"/>
            <a:r>
              <a:rPr lang="en-US" b="1" dirty="0" smtClean="0">
                <a:latin typeface="Arial" charset="0"/>
              </a:rPr>
              <a:t>Shock</a:t>
            </a:r>
            <a:endParaRPr lang="en-US" dirty="0">
              <a:latin typeface="Arial" charset="0"/>
            </a:endParaRPr>
          </a:p>
        </p:txBody>
      </p:sp>
      <p:cxnSp>
        <p:nvCxnSpPr>
          <p:cNvPr id="9" name="AutoShape 24"/>
          <p:cNvCxnSpPr>
            <a:cxnSpLocks noChangeShapeType="1"/>
            <a:stCxn id="8" idx="0"/>
            <a:endCxn id="3" idx="4"/>
          </p:cNvCxnSpPr>
          <p:nvPr/>
        </p:nvCxnSpPr>
        <p:spPr bwMode="auto">
          <a:xfrm flipH="1" flipV="1">
            <a:off x="4419600" y="4064000"/>
            <a:ext cx="15240" cy="660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Oval 32"/>
          <p:cNvSpPr>
            <a:spLocks noChangeArrowheads="1"/>
          </p:cNvSpPr>
          <p:nvPr/>
        </p:nvSpPr>
        <p:spPr bwMode="auto">
          <a:xfrm>
            <a:off x="1447800" y="3886200"/>
            <a:ext cx="1828800" cy="1219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t>Lower </a:t>
            </a:r>
          </a:p>
          <a:p>
            <a:pPr algn="ctr"/>
            <a:r>
              <a:rPr lang="en-US" b="1" dirty="0"/>
              <a:t>Cost</a:t>
            </a:r>
          </a:p>
        </p:txBody>
      </p:sp>
      <p:sp>
        <p:nvSpPr>
          <p:cNvPr id="11" name="Oval 35"/>
          <p:cNvSpPr>
            <a:spLocks noChangeArrowheads="1"/>
          </p:cNvSpPr>
          <p:nvPr/>
        </p:nvSpPr>
        <p:spPr bwMode="auto">
          <a:xfrm>
            <a:off x="5638800" y="3886200"/>
            <a:ext cx="1828800" cy="1219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t>Adaptable</a:t>
            </a:r>
          </a:p>
        </p:txBody>
      </p:sp>
      <p:cxnSp>
        <p:nvCxnSpPr>
          <p:cNvPr id="12" name="AutoShape 18"/>
          <p:cNvCxnSpPr>
            <a:cxnSpLocks noChangeShapeType="1"/>
            <a:stCxn id="10" idx="7"/>
            <a:endCxn id="3" idx="3"/>
          </p:cNvCxnSpPr>
          <p:nvPr/>
        </p:nvCxnSpPr>
        <p:spPr bwMode="auto">
          <a:xfrm flipV="1">
            <a:off x="3008778" y="3855694"/>
            <a:ext cx="620559" cy="20905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18"/>
          <p:cNvCxnSpPr>
            <a:cxnSpLocks noChangeShapeType="1"/>
            <a:stCxn id="11" idx="1"/>
            <a:endCxn id="3" idx="5"/>
          </p:cNvCxnSpPr>
          <p:nvPr/>
        </p:nvCxnSpPr>
        <p:spPr bwMode="auto">
          <a:xfrm flipH="1" flipV="1">
            <a:off x="5209863" y="3855694"/>
            <a:ext cx="696759" cy="20905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565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p:txBody>
          <a:bodyPr/>
          <a:lstStyle/>
          <a:p>
            <a:pPr algn="ctr"/>
            <a:r>
              <a:rPr lang="en-US" sz="1800">
                <a:solidFill>
                  <a:srgbClr val="CC3300"/>
                </a:solidFill>
                <a:latin typeface="Times New Roman" pitchFamily="18" charset="0"/>
                <a:cs typeface="Times New Roman" pitchFamily="18" charset="0"/>
              </a:rPr>
              <a:t> </a:t>
            </a:r>
            <a:br>
              <a:rPr lang="en-US" sz="1800">
                <a:solidFill>
                  <a:srgbClr val="CC3300"/>
                </a:solidFill>
                <a:latin typeface="Times New Roman" pitchFamily="18" charset="0"/>
                <a:cs typeface="Times New Roman" pitchFamily="18" charset="0"/>
              </a:rPr>
            </a:br>
            <a:r>
              <a:rPr lang="en-US" sz="1800">
                <a:solidFill>
                  <a:srgbClr val="CC3300"/>
                </a:solidFill>
                <a:latin typeface="Times New Roman" pitchFamily="18" charset="0"/>
                <a:cs typeface="Times New Roman" pitchFamily="18" charset="0"/>
              </a:rPr>
              <a:t> </a:t>
            </a:r>
            <a:br>
              <a:rPr lang="en-US" sz="1800">
                <a:solidFill>
                  <a:srgbClr val="CC3300"/>
                </a:solidFill>
                <a:latin typeface="Times New Roman" pitchFamily="18" charset="0"/>
                <a:cs typeface="Times New Roman" pitchFamily="18" charset="0"/>
              </a:rPr>
            </a:br>
            <a:r>
              <a:rPr lang="en-US" sz="1800">
                <a:solidFill>
                  <a:srgbClr val="CC0000"/>
                </a:solidFill>
                <a:latin typeface="Times New Roman" pitchFamily="18" charset="0"/>
                <a:cs typeface="Times New Roman" pitchFamily="18" charset="0"/>
              </a:rPr>
              <a:t> </a:t>
            </a:r>
            <a:r>
              <a:rPr lang="en-US" sz="1800">
                <a:solidFill>
                  <a:srgbClr val="CC3300"/>
                </a:solidFill>
                <a:latin typeface="Times New Roman" pitchFamily="18" charset="0"/>
                <a:cs typeface="Times New Roman" pitchFamily="18" charset="0"/>
              </a:rPr>
              <a:t/>
            </a:r>
            <a:br>
              <a:rPr lang="en-US" sz="1800">
                <a:solidFill>
                  <a:srgbClr val="CC3300"/>
                </a:solidFill>
                <a:latin typeface="Times New Roman" pitchFamily="18" charset="0"/>
                <a:cs typeface="Times New Roman" pitchFamily="18" charset="0"/>
              </a:rPr>
            </a:br>
            <a:r>
              <a:rPr lang="en-US" sz="1800">
                <a:solidFill>
                  <a:srgbClr val="CC0000"/>
                </a:solidFill>
                <a:latin typeface="Times New Roman" pitchFamily="18" charset="0"/>
                <a:cs typeface="Times New Roman" pitchFamily="18" charset="0"/>
              </a:rPr>
              <a:t> </a:t>
            </a:r>
            <a:r>
              <a:rPr lang="en-US" sz="1800">
                <a:solidFill>
                  <a:srgbClr val="CC3300"/>
                </a:solidFill>
                <a:latin typeface="Times New Roman" pitchFamily="18" charset="0"/>
                <a:cs typeface="Times New Roman" pitchFamily="18" charset="0"/>
              </a:rPr>
              <a:t/>
            </a:r>
            <a:br>
              <a:rPr lang="en-US" sz="1800">
                <a:solidFill>
                  <a:srgbClr val="CC3300"/>
                </a:solidFill>
                <a:latin typeface="Times New Roman" pitchFamily="18" charset="0"/>
                <a:cs typeface="Times New Roman" pitchFamily="18" charset="0"/>
              </a:rPr>
            </a:br>
            <a:r>
              <a:rPr lang="en-US" sz="1800">
                <a:solidFill>
                  <a:srgbClr val="CC0000"/>
                </a:solidFill>
                <a:latin typeface="Times New Roman" pitchFamily="18" charset="0"/>
                <a:cs typeface="Times New Roman" pitchFamily="18" charset="0"/>
              </a:rPr>
              <a:t> </a:t>
            </a:r>
            <a:r>
              <a:rPr lang="en-US" sz="1800">
                <a:solidFill>
                  <a:srgbClr val="CC3300"/>
                </a:solidFill>
                <a:latin typeface="Times New Roman" pitchFamily="18" charset="0"/>
                <a:cs typeface="Times New Roman" pitchFamily="18" charset="0"/>
              </a:rPr>
              <a:t/>
            </a:r>
            <a:br>
              <a:rPr lang="en-US" sz="1800">
                <a:solidFill>
                  <a:srgbClr val="CC3300"/>
                </a:solidFill>
                <a:latin typeface="Times New Roman" pitchFamily="18" charset="0"/>
                <a:cs typeface="Times New Roman" pitchFamily="18" charset="0"/>
              </a:rPr>
            </a:br>
            <a:r>
              <a:rPr lang="en-US" sz="1800">
                <a:solidFill>
                  <a:srgbClr val="CC0000"/>
                </a:solidFill>
                <a:latin typeface="Times New Roman" pitchFamily="18" charset="0"/>
                <a:cs typeface="Times New Roman" pitchFamily="18" charset="0"/>
              </a:rPr>
              <a:t> </a:t>
            </a:r>
            <a:r>
              <a:rPr lang="en-US" sz="1800">
                <a:solidFill>
                  <a:srgbClr val="CC3300"/>
                </a:solidFill>
                <a:latin typeface="Times New Roman" pitchFamily="18" charset="0"/>
                <a:cs typeface="Times New Roman" pitchFamily="18" charset="0"/>
              </a:rPr>
              <a:t/>
            </a:r>
            <a:br>
              <a:rPr lang="en-US" sz="1800">
                <a:solidFill>
                  <a:srgbClr val="CC3300"/>
                </a:solidFill>
                <a:latin typeface="Times New Roman" pitchFamily="18" charset="0"/>
                <a:cs typeface="Times New Roman" pitchFamily="18" charset="0"/>
              </a:rPr>
            </a:br>
            <a:r>
              <a:rPr lang="en-US" sz="1800">
                <a:solidFill>
                  <a:srgbClr val="CC0000"/>
                </a:solidFill>
                <a:latin typeface="Times New Roman" pitchFamily="18" charset="0"/>
                <a:cs typeface="Times New Roman" pitchFamily="18" charset="0"/>
              </a:rPr>
              <a:t> </a:t>
            </a:r>
            <a:r>
              <a:rPr lang="en-US" sz="1800">
                <a:solidFill>
                  <a:srgbClr val="CC3300"/>
                </a:solidFill>
                <a:latin typeface="Times New Roman" pitchFamily="18" charset="0"/>
                <a:cs typeface="Times New Roman" pitchFamily="18" charset="0"/>
              </a:rPr>
              <a:t/>
            </a:r>
            <a:br>
              <a:rPr lang="en-US" sz="1800">
                <a:solidFill>
                  <a:srgbClr val="CC3300"/>
                </a:solidFill>
                <a:latin typeface="Times New Roman" pitchFamily="18" charset="0"/>
                <a:cs typeface="Times New Roman" pitchFamily="18" charset="0"/>
              </a:rPr>
            </a:br>
            <a:r>
              <a:rPr lang="en-US" sz="1800">
                <a:solidFill>
                  <a:srgbClr val="CC0000"/>
                </a:solidFill>
                <a:latin typeface="Times New Roman" pitchFamily="18" charset="0"/>
                <a:cs typeface="Times New Roman" pitchFamily="18" charset="0"/>
              </a:rPr>
              <a:t> </a:t>
            </a:r>
            <a:r>
              <a:rPr lang="en-US" sz="1800">
                <a:solidFill>
                  <a:srgbClr val="CC3300"/>
                </a:solidFill>
                <a:latin typeface="Times New Roman" pitchFamily="18" charset="0"/>
                <a:cs typeface="Times New Roman" pitchFamily="18" charset="0"/>
              </a:rPr>
              <a:t/>
            </a:r>
            <a:br>
              <a:rPr lang="en-US" sz="1800">
                <a:solidFill>
                  <a:srgbClr val="CC3300"/>
                </a:solidFill>
                <a:latin typeface="Times New Roman" pitchFamily="18" charset="0"/>
                <a:cs typeface="Times New Roman" pitchFamily="18" charset="0"/>
              </a:rPr>
            </a:br>
            <a:r>
              <a:rPr lang="en-US" sz="1100">
                <a:solidFill>
                  <a:schemeClr val="tx1"/>
                </a:solidFill>
                <a:latin typeface="Times New Roman" pitchFamily="18" charset="0"/>
              </a:rPr>
              <a:t/>
            </a:r>
            <a:br>
              <a:rPr lang="en-US" sz="1100">
                <a:solidFill>
                  <a:schemeClr val="tx1"/>
                </a:solidFill>
                <a:latin typeface="Times New Roman" pitchFamily="18" charset="0"/>
              </a:rPr>
            </a:br>
            <a:r>
              <a:rPr lang="en-US" sz="1800">
                <a:solidFill>
                  <a:srgbClr val="CC3300"/>
                </a:solidFill>
                <a:latin typeface="Times New Roman" pitchFamily="18" charset="0"/>
                <a:cs typeface="Times New Roman" pitchFamily="18" charset="0"/>
              </a:rPr>
              <a:t/>
            </a:r>
            <a:br>
              <a:rPr lang="en-US" sz="1800">
                <a:solidFill>
                  <a:srgbClr val="CC3300"/>
                </a:solidFill>
                <a:latin typeface="Times New Roman" pitchFamily="18" charset="0"/>
                <a:cs typeface="Times New Roman" pitchFamily="18" charset="0"/>
              </a:rPr>
            </a:br>
            <a:r>
              <a:rPr lang="en-US" sz="2000">
                <a:solidFill>
                  <a:srgbClr val="A50021"/>
                </a:solidFill>
                <a:latin typeface="Times New Roman" pitchFamily="18" charset="0"/>
                <a:cs typeface="Times New Roman" pitchFamily="18" charset="0"/>
              </a:rPr>
              <a:t>PoLyGeAr™</a:t>
            </a:r>
            <a:r>
              <a:rPr lang="en-US" sz="1800">
                <a:solidFill>
                  <a:srgbClr val="CC3300"/>
                </a:solidFill>
                <a:latin typeface="Times New Roman" pitchFamily="18" charset="0"/>
                <a:cs typeface="Times New Roman" pitchFamily="18" charset="0"/>
              </a:rPr>
              <a:t/>
            </a:r>
            <a:br>
              <a:rPr lang="en-US" sz="1800">
                <a:solidFill>
                  <a:srgbClr val="CC3300"/>
                </a:solidFill>
                <a:latin typeface="Times New Roman" pitchFamily="18" charset="0"/>
                <a:cs typeface="Times New Roman" pitchFamily="18" charset="0"/>
              </a:rPr>
            </a:br>
            <a:r>
              <a:rPr lang="en-US" sz="1800">
                <a:solidFill>
                  <a:srgbClr val="CC3300"/>
                </a:solidFill>
                <a:latin typeface="Times New Roman" pitchFamily="18" charset="0"/>
                <a:cs typeface="Times New Roman" pitchFamily="18" charset="0"/>
              </a:rPr>
              <a:t> </a:t>
            </a:r>
            <a:br>
              <a:rPr lang="en-US" sz="1800">
                <a:solidFill>
                  <a:srgbClr val="CC3300"/>
                </a:solidFill>
                <a:latin typeface="Times New Roman" pitchFamily="18" charset="0"/>
                <a:cs typeface="Times New Roman" pitchFamily="18" charset="0"/>
              </a:rPr>
            </a:br>
            <a:r>
              <a:rPr lang="en-US" sz="1800">
                <a:solidFill>
                  <a:srgbClr val="CC3300"/>
                </a:solidFill>
                <a:latin typeface="Times New Roman" pitchFamily="18" charset="0"/>
                <a:cs typeface="Times New Roman" pitchFamily="18" charset="0"/>
              </a:rPr>
              <a:t> </a:t>
            </a:r>
            <a:br>
              <a:rPr lang="en-US" sz="1800">
                <a:solidFill>
                  <a:srgbClr val="CC3300"/>
                </a:solidFill>
                <a:latin typeface="Times New Roman" pitchFamily="18" charset="0"/>
                <a:cs typeface="Times New Roman" pitchFamily="18" charset="0"/>
              </a:rPr>
            </a:br>
            <a:r>
              <a:rPr lang="en-US" sz="1800">
                <a:solidFill>
                  <a:srgbClr val="CC3300"/>
                </a:solidFill>
                <a:latin typeface="Times New Roman" pitchFamily="18" charset="0"/>
                <a:cs typeface="Times New Roman" pitchFamily="18" charset="0"/>
              </a:rPr>
              <a:t>			</a:t>
            </a:r>
            <a:br>
              <a:rPr lang="en-US" sz="1800">
                <a:solidFill>
                  <a:srgbClr val="CC3300"/>
                </a:solidFill>
                <a:latin typeface="Times New Roman" pitchFamily="18" charset="0"/>
                <a:cs typeface="Times New Roman" pitchFamily="18" charset="0"/>
              </a:rPr>
            </a:br>
            <a:r>
              <a:rPr lang="en-US" sz="1800">
                <a:solidFill>
                  <a:srgbClr val="A50021"/>
                </a:solidFill>
                <a:latin typeface="Times New Roman" pitchFamily="18" charset="0"/>
                <a:cs typeface="Times New Roman" pitchFamily="18" charset="0"/>
              </a:rPr>
              <a:t> </a:t>
            </a:r>
            <a:r>
              <a:rPr lang="en-US" sz="1800">
                <a:solidFill>
                  <a:srgbClr val="CC3300"/>
                </a:solidFill>
                <a:latin typeface="Times New Roman" pitchFamily="18" charset="0"/>
                <a:cs typeface="Times New Roman" pitchFamily="18" charset="0"/>
              </a:rPr>
              <a:t/>
            </a:r>
            <a:br>
              <a:rPr lang="en-US" sz="1800">
                <a:solidFill>
                  <a:srgbClr val="CC3300"/>
                </a:solidFill>
                <a:latin typeface="Times New Roman" pitchFamily="18" charset="0"/>
                <a:cs typeface="Times New Roman" pitchFamily="18" charset="0"/>
              </a:rPr>
            </a:br>
            <a:r>
              <a:rPr lang="en-US" sz="1800">
                <a:solidFill>
                  <a:srgbClr val="A50021"/>
                </a:solidFill>
                <a:latin typeface="Times New Roman" pitchFamily="18" charset="0"/>
                <a:cs typeface="Times New Roman" pitchFamily="18" charset="0"/>
              </a:rPr>
              <a:t>POLYMERIC SPROCKETS, GEARS AND PULLEYS</a:t>
            </a:r>
            <a:r>
              <a:rPr lang="en-US" sz="1800">
                <a:solidFill>
                  <a:srgbClr val="CC3300"/>
                </a:solidFill>
                <a:latin typeface="Times New Roman" pitchFamily="18" charset="0"/>
                <a:cs typeface="Times New Roman" pitchFamily="18" charset="0"/>
              </a:rPr>
              <a:t/>
            </a:r>
            <a:br>
              <a:rPr lang="en-US" sz="1800">
                <a:solidFill>
                  <a:srgbClr val="CC3300"/>
                </a:solidFill>
                <a:latin typeface="Times New Roman" pitchFamily="18" charset="0"/>
                <a:cs typeface="Times New Roman" pitchFamily="18" charset="0"/>
              </a:rPr>
            </a:br>
            <a:r>
              <a:rPr lang="en-US" sz="1800">
                <a:solidFill>
                  <a:srgbClr val="CC3300"/>
                </a:solidFill>
                <a:latin typeface="Times New Roman" pitchFamily="18" charset="0"/>
                <a:cs typeface="Times New Roman" pitchFamily="18" charset="0"/>
              </a:rPr>
              <a:t> </a:t>
            </a:r>
            <a:r>
              <a:rPr lang="en-US" sz="1200">
                <a:solidFill>
                  <a:schemeClr val="tx1"/>
                </a:solidFill>
                <a:latin typeface="Times New Roman" pitchFamily="18" charset="0"/>
                <a:cs typeface="Times New Roman" pitchFamily="18" charset="0"/>
              </a:rPr>
              <a:t/>
            </a:r>
            <a:br>
              <a:rPr lang="en-US" sz="1200">
                <a:solidFill>
                  <a:schemeClr val="tx1"/>
                </a:solidFill>
                <a:latin typeface="Times New Roman" pitchFamily="18" charset="0"/>
                <a:cs typeface="Times New Roman" pitchFamily="18" charset="0"/>
              </a:rPr>
            </a:br>
            <a:r>
              <a:rPr lang="en-US" sz="1800">
                <a:solidFill>
                  <a:srgbClr val="CC3300"/>
                </a:solidFill>
                <a:latin typeface="Times New Roman" pitchFamily="18" charset="0"/>
                <a:cs typeface="Times New Roman" pitchFamily="18" charset="0"/>
              </a:rPr>
              <a:t> </a:t>
            </a:r>
            <a:r>
              <a:rPr lang="en-US" sz="1200">
                <a:solidFill>
                  <a:schemeClr val="tx1"/>
                </a:solidFill>
                <a:latin typeface="Times New Roman" pitchFamily="18" charset="0"/>
                <a:cs typeface="Times New Roman" pitchFamily="18" charset="0"/>
              </a:rPr>
              <a:t/>
            </a:r>
            <a:br>
              <a:rPr lang="en-US" sz="1200">
                <a:solidFill>
                  <a:schemeClr val="tx1"/>
                </a:solidFill>
                <a:latin typeface="Times New Roman" pitchFamily="18" charset="0"/>
                <a:cs typeface="Times New Roman" pitchFamily="18" charset="0"/>
              </a:rPr>
            </a:br>
            <a:r>
              <a:rPr lang="en-US" sz="1600">
                <a:solidFill>
                  <a:schemeClr val="tx1"/>
                </a:solidFill>
                <a:latin typeface="Times New Roman" pitchFamily="18" charset="0"/>
                <a:cs typeface="Times New Roman" pitchFamily="18" charset="0"/>
              </a:rPr>
              <a:t>THE NEXT GENERATION</a:t>
            </a:r>
            <a:r>
              <a:rPr lang="en-US" sz="1100">
                <a:solidFill>
                  <a:schemeClr val="tx1"/>
                </a:solidFill>
                <a:latin typeface="Times New Roman" pitchFamily="18" charset="0"/>
              </a:rPr>
              <a:t> </a:t>
            </a:r>
            <a:r>
              <a:rPr lang="en-US" sz="2400">
                <a:solidFill>
                  <a:schemeClr val="tx1"/>
                </a:solidFill>
                <a:latin typeface="Times New Roman" pitchFamily="18" charset="0"/>
              </a:rPr>
              <a:t/>
            </a:r>
            <a:br>
              <a:rPr lang="en-US" sz="2400">
                <a:solidFill>
                  <a:schemeClr val="tx1"/>
                </a:solidFill>
                <a:latin typeface="Times New Roman" pitchFamily="18" charset="0"/>
              </a:rPr>
            </a:br>
            <a:endParaRPr lang="en-US"/>
          </a:p>
        </p:txBody>
      </p:sp>
      <p:sp>
        <p:nvSpPr>
          <p:cNvPr id="80899" name="WordArt 3"/>
          <p:cNvSpPr>
            <a:spLocks noChangeArrowheads="1" noChangeShapeType="1" noTextEdit="1"/>
          </p:cNvSpPr>
          <p:nvPr/>
        </p:nvSpPr>
        <p:spPr bwMode="auto">
          <a:xfrm>
            <a:off x="2971800" y="1676400"/>
            <a:ext cx="2895600" cy="6477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3600" kern="10">
                <a:ln w="9525">
                  <a:solidFill>
                    <a:srgbClr val="000000"/>
                  </a:solidFill>
                  <a:round/>
                  <a:headEnd/>
                  <a:tailEnd/>
                </a:ln>
                <a:solidFill>
                  <a:srgbClr val="A50021"/>
                </a:solidFill>
                <a:latin typeface="Arial Black"/>
              </a:rPr>
              <a:t>PoLyGeAr™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1219200"/>
            <a:ext cx="8229600" cy="5029200"/>
          </a:xfrm>
        </p:spPr>
        <p:txBody>
          <a:bodyPr/>
          <a:lstStyle/>
          <a:p>
            <a:pPr>
              <a:lnSpc>
                <a:spcPct val="90000"/>
              </a:lnSpc>
              <a:spcBef>
                <a:spcPts val="1800"/>
              </a:spcBef>
            </a:pPr>
            <a:r>
              <a:rPr lang="en-US" sz="3400" dirty="0"/>
              <a:t>Previous polymeric gears, pulleys and sprockets have been plagued by misunderstanding of the characteristics, properties and performance of polymeric materials.  </a:t>
            </a:r>
            <a:endParaRPr lang="en-US" sz="3400" dirty="0" smtClean="0"/>
          </a:p>
          <a:p>
            <a:pPr>
              <a:lnSpc>
                <a:spcPct val="90000"/>
              </a:lnSpc>
              <a:spcBef>
                <a:spcPts val="1800"/>
              </a:spcBef>
            </a:pPr>
            <a:r>
              <a:rPr lang="en-US" sz="3400" dirty="0" smtClean="0"/>
              <a:t>Perhaps </a:t>
            </a:r>
            <a:r>
              <a:rPr lang="en-US" sz="3400" dirty="0"/>
              <a:t>the most serious flaw of previous designs has resulted from the distrust of the polymer, and the resulting effort to compensate for the perceived shortcomings.</a:t>
            </a:r>
          </a:p>
          <a:p>
            <a:pPr>
              <a:lnSpc>
                <a:spcPct val="90000"/>
              </a:lnSpc>
              <a:spcBef>
                <a:spcPts val="1800"/>
              </a:spcBef>
            </a:pPr>
            <a:endParaRPr lang="en-US" sz="3400" dirty="0"/>
          </a:p>
        </p:txBody>
      </p:sp>
      <p:sp>
        <p:nvSpPr>
          <p:cNvPr id="7" name="Rectangle 2"/>
          <p:cNvSpPr>
            <a:spLocks noGrp="1" noChangeArrowheads="1"/>
          </p:cNvSpPr>
          <p:nvPr>
            <p:ph type="title"/>
          </p:nvPr>
        </p:nvSpPr>
        <p:spPr>
          <a:xfrm>
            <a:off x="381000" y="381000"/>
            <a:ext cx="8001000" cy="838200"/>
          </a:xfrm>
        </p:spPr>
        <p:txBody>
          <a:bodyPr/>
          <a:lstStyle/>
          <a:p>
            <a:pPr algn="ctr"/>
            <a:r>
              <a:rPr lang="en-US" b="1" dirty="0" smtClean="0"/>
              <a:t>Polymeric Gear History</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lstStyle/>
          <a:p>
            <a:pPr>
              <a:spcBef>
                <a:spcPts val="1800"/>
              </a:spcBef>
            </a:pPr>
            <a:r>
              <a:rPr lang="en-US" sz="3400" dirty="0" smtClean="0"/>
              <a:t>Efforts to compensate for perceived weaknesses in polymeric materials have often led to designs that were virtually sure to fail.  </a:t>
            </a:r>
          </a:p>
          <a:p>
            <a:pPr>
              <a:spcBef>
                <a:spcPts val="1800"/>
              </a:spcBef>
            </a:pPr>
            <a:r>
              <a:rPr lang="en-US" sz="3400" dirty="0" smtClean="0"/>
              <a:t>One of the most frequent is the “over-reinforcement” of the polymeric device through the use of metal inserts.  </a:t>
            </a:r>
          </a:p>
          <a:p>
            <a:pPr>
              <a:spcBef>
                <a:spcPts val="1800"/>
              </a:spcBef>
            </a:pPr>
            <a:r>
              <a:rPr lang="en-US" sz="3400" dirty="0" smtClean="0"/>
              <a:t>These inserts are very stiff, and usually prevent the polymer from spreading loads through elastic load displacement.</a:t>
            </a:r>
            <a:endParaRPr lang="en-US" sz="3400" dirty="0"/>
          </a:p>
        </p:txBody>
      </p:sp>
    </p:spTree>
    <p:extLst>
      <p:ext uri="{BB962C8B-B14F-4D97-AF65-F5344CB8AC3E}">
        <p14:creationId xmlns:p14="http://schemas.microsoft.com/office/powerpoint/2010/main" val="3537456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81000" y="381000"/>
            <a:ext cx="8001000" cy="1828800"/>
          </a:xfrm>
        </p:spPr>
        <p:txBody>
          <a:bodyPr/>
          <a:lstStyle/>
          <a:p>
            <a:r>
              <a:rPr lang="en-US" dirty="0"/>
              <a:t>Polymer sprocket and gear failures most often involve one or more of the following factors:</a:t>
            </a:r>
          </a:p>
        </p:txBody>
      </p:sp>
      <p:sp>
        <p:nvSpPr>
          <p:cNvPr id="46083" name="Rectangle 3"/>
          <p:cNvSpPr>
            <a:spLocks noGrp="1" noChangeArrowheads="1"/>
          </p:cNvSpPr>
          <p:nvPr>
            <p:ph type="body" idx="1"/>
          </p:nvPr>
        </p:nvSpPr>
        <p:spPr>
          <a:xfrm>
            <a:off x="457200" y="2286000"/>
            <a:ext cx="8229600" cy="2362200"/>
          </a:xfrm>
        </p:spPr>
        <p:txBody>
          <a:bodyPr/>
          <a:lstStyle/>
          <a:p>
            <a:pPr marL="514350" indent="-514350">
              <a:buFont typeface="+mj-lt"/>
              <a:buAutoNum type="arabicPeriod"/>
            </a:pPr>
            <a:r>
              <a:rPr lang="en-CA" sz="3000" dirty="0" smtClean="0"/>
              <a:t>High static stress </a:t>
            </a:r>
          </a:p>
          <a:p>
            <a:pPr marL="514350" indent="-514350">
              <a:buFont typeface="+mj-lt"/>
              <a:buAutoNum type="arabicPeriod"/>
            </a:pPr>
            <a:r>
              <a:rPr lang="en-CA" sz="3000" dirty="0" smtClean="0"/>
              <a:t>Asymmetrical thermal expansion/contraction</a:t>
            </a:r>
          </a:p>
          <a:p>
            <a:pPr marL="514350" indent="-514350">
              <a:buFont typeface="+mj-lt"/>
              <a:buAutoNum type="arabicPeriod"/>
            </a:pPr>
            <a:r>
              <a:rPr lang="en-CA" sz="3000" dirty="0" smtClean="0"/>
              <a:t>Load concentration</a:t>
            </a:r>
          </a:p>
          <a:p>
            <a:pPr marL="514350" indent="-514350">
              <a:buFont typeface="+mj-lt"/>
              <a:buAutoNum type="arabicPeriod"/>
            </a:pPr>
            <a:r>
              <a:rPr lang="en-CA" sz="3000" dirty="0" smtClean="0"/>
              <a:t>Improper material selection</a:t>
            </a:r>
            <a:endParaRPr lang="en-US" sz="3000" dirty="0"/>
          </a:p>
        </p:txBody>
      </p:sp>
      <p:sp>
        <p:nvSpPr>
          <p:cNvPr id="6" name="Rectangle 3"/>
          <p:cNvSpPr txBox="1">
            <a:spLocks noChangeArrowheads="1"/>
          </p:cNvSpPr>
          <p:nvPr/>
        </p:nvSpPr>
        <p:spPr bwMode="auto">
          <a:xfrm>
            <a:off x="457200" y="48768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Char char="–"/>
              <a:defRPr sz="28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lr>
                <a:schemeClr val="folHlink"/>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marL="0" indent="0">
              <a:buNone/>
            </a:pPr>
            <a:r>
              <a:rPr lang="en-CA" sz="3600" dirty="0" smtClean="0"/>
              <a:t>All of these problems are the result of flaws in component and process design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457200" y="381000"/>
            <a:ext cx="8153400" cy="6019800"/>
          </a:xfrm>
        </p:spPr>
        <p:txBody>
          <a:bodyPr/>
          <a:lstStyle/>
          <a:p>
            <a:pPr marL="514350" indent="-514350">
              <a:buFont typeface="+mj-lt"/>
              <a:buAutoNum type="arabicPeriod"/>
            </a:pPr>
            <a:r>
              <a:rPr lang="en-US" sz="3100" dirty="0" smtClean="0"/>
              <a:t>High static stresses caused by molding a polymer over a stiff metal insert, where shrinkage of the polymer leaves extremely high stresses “molded in”</a:t>
            </a:r>
          </a:p>
          <a:p>
            <a:pPr marL="514350" indent="-514350">
              <a:buFont typeface="+mj-lt"/>
              <a:buAutoNum type="arabicPeriod"/>
            </a:pPr>
            <a:r>
              <a:rPr lang="en-US" sz="3100" dirty="0" smtClean="0"/>
              <a:t>Asymmetrical </a:t>
            </a:r>
            <a:r>
              <a:rPr lang="en-US" sz="3100" dirty="0"/>
              <a:t>thermal expansion and contraction between the metal insert and the molded polymer, resulting in high cyclic stresses during temperature </a:t>
            </a:r>
            <a:r>
              <a:rPr lang="en-US" sz="3100" dirty="0" smtClean="0"/>
              <a:t>cycling</a:t>
            </a:r>
            <a:endParaRPr lang="en-US" sz="3100" dirty="0"/>
          </a:p>
          <a:p>
            <a:pPr marL="514350" indent="-514350">
              <a:buFont typeface="+mj-lt"/>
              <a:buAutoNum type="arabicPeriod"/>
            </a:pPr>
            <a:r>
              <a:rPr lang="en-US" sz="3100" dirty="0"/>
              <a:t>Extreme concentration of loading as a result of the stiff metal insert</a:t>
            </a:r>
          </a:p>
          <a:p>
            <a:pPr marL="514350" indent="-514350">
              <a:buFont typeface="+mj-lt"/>
              <a:buAutoNum type="arabicPeriod"/>
            </a:pPr>
            <a:r>
              <a:rPr lang="en-US" sz="3100" dirty="0"/>
              <a:t>Improper material </a:t>
            </a:r>
            <a:r>
              <a:rPr lang="en-US" sz="3100" dirty="0" smtClean="0"/>
              <a:t>selection negates significant potential advantages</a:t>
            </a:r>
            <a:endParaRPr lang="en-US" sz="3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b="1" dirty="0"/>
              <a:t> </a:t>
            </a:r>
            <a:r>
              <a:rPr lang="en-US" b="1" dirty="0" smtClean="0"/>
              <a:t>The Solution:</a:t>
            </a:r>
            <a:endParaRPr lang="en-US" b="1" dirty="0"/>
          </a:p>
        </p:txBody>
      </p:sp>
      <p:sp>
        <p:nvSpPr>
          <p:cNvPr id="47107" name="Rectangle 3"/>
          <p:cNvSpPr>
            <a:spLocks noGrp="1" noChangeArrowheads="1"/>
          </p:cNvSpPr>
          <p:nvPr>
            <p:ph type="body" idx="1"/>
          </p:nvPr>
        </p:nvSpPr>
        <p:spPr>
          <a:xfrm>
            <a:off x="609600" y="1447800"/>
            <a:ext cx="7772400" cy="4648200"/>
          </a:xfrm>
        </p:spPr>
        <p:txBody>
          <a:bodyPr/>
          <a:lstStyle/>
          <a:p>
            <a:r>
              <a:rPr lang="en-US" dirty="0" err="1" smtClean="0"/>
              <a:t>PoLyGeAr</a:t>
            </a:r>
            <a:r>
              <a:rPr lang="en-US" dirty="0"/>
              <a:t>™ </a:t>
            </a:r>
            <a:r>
              <a:rPr lang="en-US" dirty="0" smtClean="0"/>
              <a:t>represents </a:t>
            </a:r>
            <a:r>
              <a:rPr lang="en-US" dirty="0"/>
              <a:t>a </a:t>
            </a:r>
            <a:r>
              <a:rPr lang="en-US" dirty="0" smtClean="0"/>
              <a:t>novel approach that uses polymeric materials appropriately </a:t>
            </a:r>
          </a:p>
          <a:p>
            <a:r>
              <a:rPr lang="en-US" dirty="0" err="1" smtClean="0"/>
              <a:t>PoLyGeAr</a:t>
            </a:r>
            <a:r>
              <a:rPr lang="en-US" dirty="0"/>
              <a:t>™ </a:t>
            </a:r>
            <a:r>
              <a:rPr lang="en-US" dirty="0" smtClean="0"/>
              <a:t>takes </a:t>
            </a:r>
            <a:r>
              <a:rPr lang="en-US" dirty="0"/>
              <a:t>advantage of the elastic qualities of polymeric materials, utilizing the elasticity to reduce concentration of loads by allowing elastic load </a:t>
            </a:r>
            <a:r>
              <a:rPr lang="en-US" dirty="0" smtClean="0"/>
              <a:t>displacement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a:t>
            </a:r>
          </a:p>
        </p:txBody>
      </p:sp>
      <p:sp>
        <p:nvSpPr>
          <p:cNvPr id="49155" name="Rectangle 3"/>
          <p:cNvSpPr>
            <a:spLocks noGrp="1" noChangeArrowheads="1"/>
          </p:cNvSpPr>
          <p:nvPr>
            <p:ph type="body" idx="1"/>
          </p:nvPr>
        </p:nvSpPr>
        <p:spPr/>
        <p:txBody>
          <a:bodyPr/>
          <a:lstStyle/>
          <a:p>
            <a:r>
              <a:rPr lang="en-US"/>
              <a:t>PoLyGeAr™ cam sprockets are one embodiment of the principles that make PoLyGeAr™ power transmission components capable of replacing metal components and adding several significant advantages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 name="TPVERSION" val="5"/>
  <p:tag name="TPFULLVERSION" val="5.3.1.3337"/>
  <p:tag name="PPTVERSION" val="14"/>
  <p:tag name="TPOS" val="2"/>
</p:tagLst>
</file>

<file path=ppt/theme/theme1.xml><?xml version="1.0" encoding="utf-8"?>
<a:theme xmlns:a="http://schemas.openxmlformats.org/drawingml/2006/main" name="Selling a Product or Service">
  <a:themeElements>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Servi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Office\Templates\1033\Selling a Product or Service.pot</Template>
  <TotalTime>2805</TotalTime>
  <Words>893</Words>
  <Application>Microsoft Office PowerPoint</Application>
  <PresentationFormat>On-screen Show (4:3)</PresentationFormat>
  <Paragraphs>101</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Selling a Product or Service</vt:lpstr>
      <vt:lpstr>                  PoLyGeAr™           POLYMERIC SPROCKETS, GEARS AND PULLEYS     A NEW APPROACH  </vt:lpstr>
      <vt:lpstr>PowerPoint Presentation</vt:lpstr>
      <vt:lpstr>PoLyGeAr Solutions</vt:lpstr>
      <vt:lpstr>Polymeric Gear History</vt:lpstr>
      <vt:lpstr>PowerPoint Presentation</vt:lpstr>
      <vt:lpstr>Polymer sprocket and gear failures most often involve one or more of the following factors:</vt:lpstr>
      <vt:lpstr>PowerPoint Presentation</vt:lpstr>
      <vt:lpstr> The Solution:</vt:lpstr>
      <vt:lpstr>*</vt:lpstr>
      <vt:lpstr>Advantages</vt:lpstr>
      <vt:lpstr>Current Problems</vt:lpstr>
      <vt:lpstr>Lower Cost</vt:lpstr>
      <vt:lpstr>Reduction of System Shock Loading</vt:lpstr>
      <vt:lpstr>Adaptability</vt:lpstr>
      <vt:lpstr>Testing and Validation</vt:lpstr>
      <vt:lpstr>*</vt:lpstr>
      <vt:lpstr>*</vt:lpstr>
      <vt:lpstr> </vt:lpstr>
      <vt:lpstr>PowerPoint Presentation</vt:lpstr>
      <vt:lpstr>PowerPoint Presentation</vt:lpstr>
      <vt:lpstr>***</vt:lpstr>
      <vt:lpstr>***</vt:lpstr>
      <vt:lpstr>PowerPoint Presentation</vt:lpstr>
      <vt:lpstr>PowerPoint Presentation</vt:lpstr>
      <vt:lpstr>***</vt:lpstr>
      <vt:lpstr>PowerPoint Presentation</vt:lpstr>
      <vt:lpstr>PowerPoint Presentation</vt:lpstr>
      <vt:lpstr>Key Benefits</vt:lpstr>
      <vt:lpstr>Next Steps</vt:lpstr>
      <vt:lpstr>                  PoLyGeAr™           POLYMERIC SPROCKETS, GEARS AND PULLEYS     THE NEXT GENERATION  </vt:lpstr>
    </vt:vector>
  </TitlesOfParts>
  <Company>Moretz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PoLyGeAr™           POLYMERIC SPROCKETS, GEARS AND PULLEYS     A NEW APPROACH</dc:title>
  <dc:creator>Dale Moretz</dc:creator>
  <cp:lastModifiedBy>Pentar</cp:lastModifiedBy>
  <cp:revision>11</cp:revision>
  <cp:lastPrinted>1601-01-01T00:00:00Z</cp:lastPrinted>
  <dcterms:created xsi:type="dcterms:W3CDTF">2005-01-03T10:08:31Z</dcterms:created>
  <dcterms:modified xsi:type="dcterms:W3CDTF">2014-11-24T16:56:50Z</dcterms:modified>
</cp:coreProperties>
</file>